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35" r:id="rId2"/>
    <p:sldId id="307" r:id="rId3"/>
    <p:sldId id="259" r:id="rId4"/>
    <p:sldId id="260" r:id="rId5"/>
    <p:sldId id="261" r:id="rId6"/>
    <p:sldId id="262" r:id="rId7"/>
    <p:sldId id="282" r:id="rId8"/>
    <p:sldId id="309" r:id="rId9"/>
    <p:sldId id="310" r:id="rId10"/>
    <p:sldId id="311" r:id="rId11"/>
    <p:sldId id="312" r:id="rId12"/>
    <p:sldId id="314" r:id="rId13"/>
    <p:sldId id="270" r:id="rId14"/>
    <p:sldId id="283" r:id="rId15"/>
    <p:sldId id="284" r:id="rId16"/>
    <p:sldId id="330" r:id="rId17"/>
    <p:sldId id="316" r:id="rId18"/>
    <p:sldId id="319" r:id="rId19"/>
    <p:sldId id="336" r:id="rId20"/>
    <p:sldId id="334" r:id="rId21"/>
    <p:sldId id="337" r:id="rId22"/>
    <p:sldId id="338" r:id="rId23"/>
    <p:sldId id="322" r:id="rId24"/>
    <p:sldId id="290" r:id="rId25"/>
    <p:sldId id="339" r:id="rId26"/>
    <p:sldId id="323" r:id="rId27"/>
    <p:sldId id="324" r:id="rId28"/>
    <p:sldId id="325" r:id="rId29"/>
    <p:sldId id="295" r:id="rId30"/>
    <p:sldId id="321" r:id="rId31"/>
    <p:sldId id="327" r:id="rId32"/>
    <p:sldId id="328" r:id="rId33"/>
    <p:sldId id="329" r:id="rId34"/>
    <p:sldId id="305" r:id="rId35"/>
    <p:sldId id="340" r:id="rId36"/>
    <p:sldId id="341" r:id="rId37"/>
    <p:sldId id="281" r:id="rId38"/>
    <p:sldId id="300" r:id="rId39"/>
    <p:sldId id="301" r:id="rId40"/>
    <p:sldId id="296" r:id="rId41"/>
    <p:sldId id="297" r:id="rId42"/>
    <p:sldId id="299" r:id="rId43"/>
    <p:sldId id="302"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3ED4"/>
    <a:srgbClr val="4E34EA"/>
    <a:srgbClr val="1CE45A"/>
    <a:srgbClr val="0B21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4"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A36782-F4E9-42FD-AE9B-A6863CD7CE44}" type="datetimeFigureOut">
              <a:rPr lang="en-IN" smtClean="0"/>
              <a:pPr/>
              <a:t>20-02-2019</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25AE4F-FE99-4618-B759-6B660FC3F80A}" type="slidenum">
              <a:rPr lang="en-IN" smtClean="0"/>
              <a:pPr/>
              <a:t>‹#›</a:t>
            </a:fld>
            <a:endParaRPr lang="en-IN"/>
          </a:p>
        </p:txBody>
      </p:sp>
    </p:spTree>
    <p:extLst>
      <p:ext uri="{BB962C8B-B14F-4D97-AF65-F5344CB8AC3E}">
        <p14:creationId xmlns:p14="http://schemas.microsoft.com/office/powerpoint/2010/main" val="959142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6805C88F-69EA-44CA-B9E6-4FF005964D8F}" type="slidenum">
              <a:rPr lang="zh-TW" altLang="en-US"/>
              <a:pPr/>
              <a:t>5</a:t>
            </a:fld>
            <a:endParaRPr lang="en-US" altLang="zh-TW"/>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altLang="zh-TW"/>
              <a:t>Dengue fever is mainly transmitted to human beings through the bite of mosquitoes which are infected with a dengue virus.</a:t>
            </a:r>
            <a:r>
              <a:rPr lang="zh-TW" altLang="en-US"/>
              <a:t> </a:t>
            </a:r>
          </a:p>
          <a:p>
            <a:pPr eaLnBrk="1" hangingPunct="1"/>
            <a:r>
              <a:rPr lang="en-US" altLang="zh-TW"/>
              <a:t>A healthy person gets dengue fever after being bitten by an infected mosquito. The virus enters his blood from the mosquito’s saliva. The incubation period is around 3 to 14 days, most commonly 4 to 7 days and the patient will start to have symptoms of dengue fever. An infected mosquito carries the virus for life. It also spreads the virus to its offspring through laying infected eggs. Dengue fever is only spread by mosquito bites. It is not spread by contact with infected persons. </a:t>
            </a:r>
            <a:endParaRPr lang="zh-TW" altLang="en-US"/>
          </a:p>
        </p:txBody>
      </p:sp>
    </p:spTree>
    <p:extLst>
      <p:ext uri="{BB962C8B-B14F-4D97-AF65-F5344CB8AC3E}">
        <p14:creationId xmlns:p14="http://schemas.microsoft.com/office/powerpoint/2010/main" val="1309405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6D807A48-F74C-45B9-8431-784B004B8966}" type="slidenum">
              <a:rPr lang="en-IN" smtClean="0"/>
              <a:pPr/>
              <a:t>7</a:t>
            </a:fld>
            <a:endParaRPr lang="en-IN"/>
          </a:p>
        </p:txBody>
      </p:sp>
    </p:spTree>
    <p:extLst>
      <p:ext uri="{BB962C8B-B14F-4D97-AF65-F5344CB8AC3E}">
        <p14:creationId xmlns:p14="http://schemas.microsoft.com/office/powerpoint/2010/main" val="2302996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25AE4F-FE99-4618-B759-6B660FC3F80A}" type="slidenum">
              <a:rPr lang="en-IN" smtClean="0"/>
              <a:pPr/>
              <a:t>16</a:t>
            </a:fld>
            <a:endParaRPr lang="en-IN"/>
          </a:p>
        </p:txBody>
      </p:sp>
    </p:spTree>
    <p:extLst>
      <p:ext uri="{BB962C8B-B14F-4D97-AF65-F5344CB8AC3E}">
        <p14:creationId xmlns:p14="http://schemas.microsoft.com/office/powerpoint/2010/main" val="2928892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25AE4F-FE99-4618-B759-6B660FC3F80A}" type="slidenum">
              <a:rPr lang="en-IN" smtClean="0"/>
              <a:pPr/>
              <a:t>30</a:t>
            </a:fld>
            <a:endParaRPr lang="en-IN"/>
          </a:p>
        </p:txBody>
      </p:sp>
    </p:spTree>
    <p:extLst>
      <p:ext uri="{BB962C8B-B14F-4D97-AF65-F5344CB8AC3E}">
        <p14:creationId xmlns:p14="http://schemas.microsoft.com/office/powerpoint/2010/main" val="4203645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9.wmf"/><Relationship Id="rId5" Type="http://schemas.openxmlformats.org/officeDocument/2006/relationships/oleObject" Target="../embeddings/oleObject2.bin"/><Relationship Id="rId10" Type="http://schemas.openxmlformats.org/officeDocument/2006/relationships/image" Target="../media/image41.wmf"/><Relationship Id="rId4" Type="http://schemas.openxmlformats.org/officeDocument/2006/relationships/image" Target="../media/image38.wmf"/><Relationship Id="rId9"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www.nvbdcp.gov.in/"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43.wmf"/><Relationship Id="rId5" Type="http://schemas.openxmlformats.org/officeDocument/2006/relationships/oleObject" Target="../embeddings/oleObject6.bin"/><Relationship Id="rId4" Type="http://schemas.openxmlformats.org/officeDocument/2006/relationships/image" Target="../media/image42.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45.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image" Target="../media/image7.emf"/><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27584" y="1268760"/>
            <a:ext cx="7403281"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bodyPr>
          <a:lstStyle/>
          <a:p>
            <a:pPr algn="ctr"/>
            <a:r>
              <a:rPr lang="bn-IN" sz="3600" b="1" dirty="0">
                <a:ln w="0"/>
                <a:solidFill>
                  <a:schemeClr val="tx1"/>
                </a:solidFill>
                <a:latin typeface="Nirmala UI" panose="020B0502040204020203" pitchFamily="34" charset="0"/>
                <a:cs typeface="+mj-cs"/>
              </a:rPr>
              <a:t>ডেঙ্গু প্রতিরোধ ও নি</a:t>
            </a:r>
            <a:r>
              <a:rPr lang="en-US" sz="3600" b="1" dirty="0" err="1">
                <a:ln w="0"/>
                <a:solidFill>
                  <a:schemeClr val="tx1"/>
                </a:solidFill>
                <a:latin typeface="Nirmala UI" panose="020B0502040204020203" pitchFamily="34" charset="0"/>
                <a:cs typeface="+mj-cs"/>
              </a:rPr>
              <a:t>য়ন্ত্রণের</a:t>
            </a:r>
            <a:r>
              <a:rPr lang="en-US" sz="3600" b="1" dirty="0">
                <a:ln w="0"/>
                <a:solidFill>
                  <a:schemeClr val="tx1"/>
                </a:solidFill>
                <a:latin typeface="Nirmala UI" panose="020B0502040204020203" pitchFamily="34" charset="0"/>
                <a:cs typeface="+mj-cs"/>
              </a:rPr>
              <a:t> </a:t>
            </a:r>
            <a:r>
              <a:rPr lang="en-US" sz="3600" b="1" dirty="0" err="1">
                <a:ln w="0"/>
                <a:solidFill>
                  <a:schemeClr val="tx1"/>
                </a:solidFill>
                <a:latin typeface="Nirmala UI" panose="020B0502040204020203" pitchFamily="34" charset="0"/>
                <a:cs typeface="+mj-cs"/>
              </a:rPr>
              <a:t>লক্ষ্যে</a:t>
            </a:r>
            <a:r>
              <a:rPr lang="en-US" sz="3600" b="1" dirty="0">
                <a:ln w="0"/>
                <a:solidFill>
                  <a:schemeClr val="tx1"/>
                </a:solidFill>
                <a:latin typeface="Nirmala UI" panose="020B0502040204020203" pitchFamily="34" charset="0"/>
                <a:cs typeface="+mj-cs"/>
              </a:rPr>
              <a:t> </a:t>
            </a:r>
            <a:endParaRPr lang="bn-IN" sz="3600" b="1" dirty="0">
              <a:ln w="0"/>
              <a:solidFill>
                <a:schemeClr val="tx1"/>
              </a:solidFill>
              <a:latin typeface="Nirmala UI" panose="020B0502040204020203" pitchFamily="34" charset="0"/>
              <a:cs typeface="+mj-cs"/>
            </a:endParaRPr>
          </a:p>
          <a:p>
            <a:pPr algn="ctr"/>
            <a:r>
              <a:rPr lang="en-US" sz="3600" b="1" dirty="0" err="1">
                <a:ln w="0"/>
                <a:solidFill>
                  <a:schemeClr val="tx1"/>
                </a:solidFill>
                <a:latin typeface="Nirmala UI" panose="020B0502040204020203" pitchFamily="34" charset="0"/>
                <a:cs typeface="+mj-cs"/>
              </a:rPr>
              <a:t>ভে</a:t>
            </a:r>
            <a:r>
              <a:rPr lang="bn-IN" sz="3600" b="1" dirty="0">
                <a:ln w="0"/>
                <a:solidFill>
                  <a:schemeClr val="tx1"/>
                </a:solidFill>
                <a:latin typeface="Nirmala UI" panose="020B0502040204020203" pitchFamily="34" charset="0"/>
                <a:cs typeface="+mj-cs"/>
              </a:rPr>
              <a:t>ক্টর নিয়ন্ত্রণ পদ্ধতি</a:t>
            </a:r>
            <a:endParaRPr lang="en-US" sz="3600" b="1" dirty="0">
              <a:ln w="0"/>
              <a:solidFill>
                <a:schemeClr val="tx1"/>
              </a:solidFill>
              <a:latin typeface="Nirmala UI" panose="020B0502040204020203" pitchFamily="34" charset="0"/>
              <a:cs typeface="+mj-cs"/>
            </a:endParaRPr>
          </a:p>
        </p:txBody>
      </p:sp>
      <p:sp>
        <p:nvSpPr>
          <p:cNvPr id="10" name="TextBox 9"/>
          <p:cNvSpPr txBox="1"/>
          <p:nvPr/>
        </p:nvSpPr>
        <p:spPr>
          <a:xfrm>
            <a:off x="1979712" y="4077072"/>
            <a:ext cx="4752528" cy="1323439"/>
          </a:xfrm>
          <a:prstGeom prst="rect">
            <a:avLst/>
          </a:prstGeom>
          <a:noFill/>
        </p:spPr>
        <p:txBody>
          <a:bodyPr wrap="square" rtlCol="0">
            <a:spAutoFit/>
          </a:bodyPr>
          <a:lstStyle/>
          <a:p>
            <a:pPr algn="ctr"/>
            <a:r>
              <a:rPr lang="bn-IN" sz="2000" b="1" dirty="0">
                <a:solidFill>
                  <a:srgbClr val="E03ED4"/>
                </a:solidFill>
              </a:rPr>
              <a:t>জনস্বাস্থ্য ও সঞ্চারী </a:t>
            </a:r>
            <a:r>
              <a:rPr lang="en-US" sz="2000" b="1" dirty="0" err="1">
                <a:solidFill>
                  <a:srgbClr val="E03ED4"/>
                </a:solidFill>
              </a:rPr>
              <a:t>রোগ</a:t>
            </a:r>
            <a:r>
              <a:rPr lang="en-US" sz="2000" b="1" dirty="0">
                <a:solidFill>
                  <a:srgbClr val="E03ED4"/>
                </a:solidFill>
              </a:rPr>
              <a:t> </a:t>
            </a:r>
            <a:r>
              <a:rPr lang="bn-IN" sz="2000" b="1" dirty="0">
                <a:solidFill>
                  <a:srgbClr val="E03ED4"/>
                </a:solidFill>
              </a:rPr>
              <a:t>শাখা,</a:t>
            </a:r>
          </a:p>
          <a:p>
            <a:pPr algn="ctr"/>
            <a:r>
              <a:rPr lang="bn-IN" sz="2000" b="1" dirty="0">
                <a:solidFill>
                  <a:srgbClr val="E03ED4"/>
                </a:solidFill>
              </a:rPr>
              <a:t>স্বাস্থ্য ও পরিবার কল্যাণ দপ্তর, </a:t>
            </a:r>
          </a:p>
          <a:p>
            <a:pPr algn="ctr"/>
            <a:r>
              <a:rPr lang="bn-IN" sz="2000" b="1" dirty="0">
                <a:solidFill>
                  <a:srgbClr val="E03ED4"/>
                </a:solidFill>
              </a:rPr>
              <a:t>পশ্চিমবঙ্গ সরকার</a:t>
            </a:r>
            <a:endParaRPr lang="en-US" sz="2000" b="1" dirty="0">
              <a:solidFill>
                <a:srgbClr val="E03ED4"/>
              </a:solidFill>
            </a:endParaRPr>
          </a:p>
          <a:p>
            <a:pPr algn="ctr"/>
            <a:endParaRPr lang="en-US" sz="2000" b="1" dirty="0">
              <a:solidFill>
                <a:srgbClr val="00B050"/>
              </a:solidFill>
            </a:endParaRPr>
          </a:p>
        </p:txBody>
      </p:sp>
    </p:spTree>
    <p:extLst>
      <p:ext uri="{BB962C8B-B14F-4D97-AF65-F5344CB8AC3E}">
        <p14:creationId xmlns:p14="http://schemas.microsoft.com/office/powerpoint/2010/main" val="3982407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124744"/>
            <a:ext cx="8280920" cy="4385816"/>
          </a:xfrm>
          <a:prstGeom prst="rect">
            <a:avLst/>
          </a:prstGeom>
        </p:spPr>
        <p:txBody>
          <a:bodyPr wrap="square">
            <a:spAutoFit/>
          </a:bodyPr>
          <a:lstStyle/>
          <a:p>
            <a:pPr>
              <a:lnSpc>
                <a:spcPct val="150000"/>
              </a:lnSpc>
            </a:pPr>
            <a:endParaRPr lang="as-IN" sz="2000" dirty="0"/>
          </a:p>
          <a:p>
            <a:pPr marL="342900" indent="-342900">
              <a:lnSpc>
                <a:spcPct val="150000"/>
              </a:lnSpc>
            </a:pPr>
            <a:r>
              <a:rPr lang="en-US" sz="2000" b="1" dirty="0">
                <a:solidFill>
                  <a:srgbClr val="C00000"/>
                </a:solidFill>
              </a:rPr>
              <a:t>1.</a:t>
            </a:r>
            <a:r>
              <a:rPr lang="as-IN" sz="2000" b="1" dirty="0">
                <a:solidFill>
                  <a:srgbClr val="C00000"/>
                </a:solidFill>
              </a:rPr>
              <a:t>পরিবেশগত ‌ নিয়ন্ত্রণ</a:t>
            </a:r>
            <a:r>
              <a:rPr lang="en-US" sz="2000" b="1" dirty="0">
                <a:solidFill>
                  <a:srgbClr val="C00000"/>
                </a:solidFill>
              </a:rPr>
              <a:t> </a:t>
            </a:r>
            <a:r>
              <a:rPr lang="as-IN" sz="2000" b="1" dirty="0">
                <a:solidFill>
                  <a:srgbClr val="C00000"/>
                </a:solidFill>
              </a:rPr>
              <a:t>- </a:t>
            </a:r>
            <a:r>
              <a:rPr lang="as-IN" sz="2000" dirty="0"/>
              <a:t>মশার প্রজননের স্থান ধ্বংস করা।</a:t>
            </a:r>
            <a:endParaRPr lang="en-US" sz="2000" dirty="0"/>
          </a:p>
          <a:p>
            <a:pPr marL="342900" indent="-342900">
              <a:lnSpc>
                <a:spcPct val="150000"/>
              </a:lnSpc>
            </a:pPr>
            <a:endParaRPr lang="en-US" sz="2000" dirty="0"/>
          </a:p>
          <a:p>
            <a:pPr marL="342900" indent="-342900">
              <a:lnSpc>
                <a:spcPct val="150000"/>
              </a:lnSpc>
            </a:pPr>
            <a:endParaRPr lang="as-IN" sz="2000" dirty="0"/>
          </a:p>
          <a:p>
            <a:pPr>
              <a:lnSpc>
                <a:spcPct val="150000"/>
              </a:lnSpc>
            </a:pPr>
            <a:r>
              <a:rPr lang="en-US" sz="2000" b="1" dirty="0">
                <a:solidFill>
                  <a:srgbClr val="C00000"/>
                </a:solidFill>
              </a:rPr>
              <a:t>2. </a:t>
            </a:r>
            <a:r>
              <a:rPr lang="as-IN" sz="2000" b="1" dirty="0">
                <a:solidFill>
                  <a:srgbClr val="C00000"/>
                </a:solidFill>
              </a:rPr>
              <a:t> জৈব পদ্ধতিতে নিয়ন্ত্রণ</a:t>
            </a:r>
            <a:r>
              <a:rPr lang="en-US" sz="2000" b="1" dirty="0">
                <a:solidFill>
                  <a:srgbClr val="C00000"/>
                </a:solidFill>
              </a:rPr>
              <a:t> </a:t>
            </a:r>
            <a:r>
              <a:rPr lang="en-US" sz="2000" dirty="0"/>
              <a:t>- </a:t>
            </a:r>
            <a:r>
              <a:rPr lang="en-IN" sz="2200" dirty="0" err="1"/>
              <a:t>Bti</a:t>
            </a:r>
            <a:r>
              <a:rPr lang="en-IN" sz="2200" dirty="0"/>
              <a:t> (Bacterial toxin), </a:t>
            </a:r>
            <a:r>
              <a:rPr lang="as-IN" sz="2000" dirty="0"/>
              <a:t>মশার লার্ভা খায় এমন জাতের মাছ</a:t>
            </a:r>
            <a:r>
              <a:rPr lang="en-US" sz="2000" dirty="0"/>
              <a:t>,</a:t>
            </a:r>
            <a:r>
              <a:rPr lang="as-IN" sz="2000" dirty="0"/>
              <a:t> যেমন গাপ্পি,</a:t>
            </a:r>
            <a:r>
              <a:rPr lang="en-US" sz="2000" dirty="0"/>
              <a:t> </a:t>
            </a:r>
            <a:r>
              <a:rPr lang="en-US" sz="2000" dirty="0" err="1"/>
              <a:t>ল্যাটা</a:t>
            </a:r>
            <a:r>
              <a:rPr lang="en-US" sz="2000" dirty="0"/>
              <a:t>, </a:t>
            </a:r>
            <a:r>
              <a:rPr lang="en-US" sz="2000" dirty="0" err="1"/>
              <a:t>গ্যামবুসিয়া</a:t>
            </a:r>
            <a:r>
              <a:rPr lang="en-US" sz="2000" dirty="0"/>
              <a:t>, </a:t>
            </a:r>
            <a:r>
              <a:rPr lang="as-IN" sz="2000" dirty="0"/>
              <a:t>তেলাপিয়া মাছ</a:t>
            </a:r>
            <a:r>
              <a:rPr lang="en-US" sz="2000" dirty="0"/>
              <a:t> </a:t>
            </a:r>
            <a:r>
              <a:rPr lang="as-IN" sz="2000" dirty="0"/>
              <a:t>দ্বারা নিয়ন্ত্রণ।</a:t>
            </a:r>
          </a:p>
          <a:p>
            <a:pPr>
              <a:lnSpc>
                <a:spcPct val="150000"/>
              </a:lnSpc>
            </a:pPr>
            <a:r>
              <a:rPr lang="as-IN" sz="2000" dirty="0"/>
              <a:t> </a:t>
            </a:r>
            <a:endParaRPr lang="en-US" sz="2000" dirty="0"/>
          </a:p>
          <a:p>
            <a:pPr>
              <a:lnSpc>
                <a:spcPct val="150000"/>
              </a:lnSpc>
            </a:pPr>
            <a:endParaRPr lang="as-IN" sz="2000" dirty="0"/>
          </a:p>
          <a:p>
            <a:pPr>
              <a:lnSpc>
                <a:spcPct val="150000"/>
              </a:lnSpc>
            </a:pPr>
            <a:r>
              <a:rPr lang="en-US" sz="2000" b="1" dirty="0">
                <a:solidFill>
                  <a:srgbClr val="C00000"/>
                </a:solidFill>
              </a:rPr>
              <a:t>3</a:t>
            </a:r>
            <a:r>
              <a:rPr lang="as-IN" sz="2000" b="1" dirty="0">
                <a:solidFill>
                  <a:srgbClr val="C00000"/>
                </a:solidFill>
              </a:rPr>
              <a:t>. রাসায়নিক পদ্ধতিতে নিয়ন্ত্রণ </a:t>
            </a:r>
            <a:r>
              <a:rPr lang="en-US" sz="2000" b="1" dirty="0">
                <a:solidFill>
                  <a:srgbClr val="C00000"/>
                </a:solidFill>
              </a:rPr>
              <a:t>- </a:t>
            </a:r>
            <a:r>
              <a:rPr lang="en-IN" sz="2400" dirty="0"/>
              <a:t>larvicide</a:t>
            </a:r>
            <a:r>
              <a:rPr lang="en-IN" sz="2000" dirty="0"/>
              <a:t> </a:t>
            </a:r>
            <a:r>
              <a:rPr lang="as-IN" sz="2000" dirty="0"/>
              <a:t>বা তেল দ্বারা নিয়ন্ত্রণ</a:t>
            </a:r>
            <a:r>
              <a:rPr lang="bn-IN" sz="2000" dirty="0"/>
              <a:t>।</a:t>
            </a:r>
            <a:endParaRPr lang="as-IN" sz="2000" dirty="0"/>
          </a:p>
        </p:txBody>
      </p:sp>
      <p:sp>
        <p:nvSpPr>
          <p:cNvPr id="3" name="TextBox 2"/>
          <p:cNvSpPr txBox="1"/>
          <p:nvPr/>
        </p:nvSpPr>
        <p:spPr>
          <a:xfrm>
            <a:off x="539552" y="476672"/>
            <a:ext cx="4392488" cy="52322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as-IN" sz="2800" b="1" dirty="0">
                <a:solidFill>
                  <a:srgbClr val="FF0000"/>
                </a:solidFill>
              </a:rPr>
              <a:t>মশার</a:t>
            </a:r>
            <a:r>
              <a:rPr lang="en-US" sz="2800" b="1" dirty="0">
                <a:solidFill>
                  <a:srgbClr val="FF0000"/>
                </a:solidFill>
              </a:rPr>
              <a:t> </a:t>
            </a:r>
            <a:r>
              <a:rPr lang="as-IN" sz="2800" b="1" dirty="0">
                <a:solidFill>
                  <a:srgbClr val="FF0000"/>
                </a:solidFill>
              </a:rPr>
              <a:t>লার্ভা</a:t>
            </a:r>
            <a:r>
              <a:rPr lang="en-US" sz="2800" b="1" dirty="0">
                <a:solidFill>
                  <a:srgbClr val="FF0000"/>
                </a:solidFill>
              </a:rPr>
              <a:t> </a:t>
            </a:r>
            <a:r>
              <a:rPr lang="as-IN" sz="2800" b="1" dirty="0">
                <a:solidFill>
                  <a:srgbClr val="FF0000"/>
                </a:solidFill>
              </a:rPr>
              <a:t>নিয়ন্ত্রণ</a:t>
            </a:r>
            <a:r>
              <a:rPr lang="en-IN" sz="2800" b="1" dirty="0">
                <a:solidFill>
                  <a:srgbClr val="FF0000"/>
                </a:solidFill>
              </a:rPr>
              <a:t> …. 1/2</a:t>
            </a:r>
            <a:endParaRPr lang="as-IN" sz="2800" b="1" dirty="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368513"/>
            <a:ext cx="4392488" cy="52322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as-IN" sz="2800" b="1" dirty="0">
                <a:solidFill>
                  <a:srgbClr val="FF0000"/>
                </a:solidFill>
              </a:rPr>
              <a:t>মশার</a:t>
            </a:r>
            <a:r>
              <a:rPr lang="en-US" sz="2800" b="1" dirty="0">
                <a:solidFill>
                  <a:srgbClr val="FF0000"/>
                </a:solidFill>
              </a:rPr>
              <a:t> </a:t>
            </a:r>
            <a:r>
              <a:rPr lang="as-IN" sz="2800" b="1" dirty="0">
                <a:solidFill>
                  <a:srgbClr val="FF0000"/>
                </a:solidFill>
              </a:rPr>
              <a:t>লার্ভা নিয়ন্ত্রণ</a:t>
            </a:r>
            <a:r>
              <a:rPr lang="en-IN" sz="2800" b="1" dirty="0">
                <a:solidFill>
                  <a:srgbClr val="FF0000"/>
                </a:solidFill>
              </a:rPr>
              <a:t> …. 2/2</a:t>
            </a:r>
            <a:endParaRPr lang="as-IN" sz="2800" b="1" dirty="0">
              <a:solidFill>
                <a:srgbClr val="FF0000"/>
              </a:solidFill>
            </a:endParaRPr>
          </a:p>
        </p:txBody>
      </p:sp>
      <p:sp>
        <p:nvSpPr>
          <p:cNvPr id="3" name="Rectangle 2"/>
          <p:cNvSpPr/>
          <p:nvPr/>
        </p:nvSpPr>
        <p:spPr>
          <a:xfrm>
            <a:off x="467544" y="1253951"/>
            <a:ext cx="8568952" cy="461665"/>
          </a:xfrm>
          <a:prstGeom prst="rect">
            <a:avLst/>
          </a:prstGeom>
        </p:spPr>
        <p:txBody>
          <a:bodyPr wrap="square">
            <a:spAutoFit/>
          </a:bodyPr>
          <a:lstStyle/>
          <a:p>
            <a:r>
              <a:rPr lang="as-IN" sz="2400" b="1" dirty="0">
                <a:solidFill>
                  <a:srgbClr val="C00000"/>
                </a:solidFill>
              </a:rPr>
              <a:t>পরিবেশগত ‌ নিয়ন্ত্রণ- </a:t>
            </a:r>
            <a:r>
              <a:rPr lang="as-IN" sz="2400" dirty="0"/>
              <a:t>মশার প্রজননের স্থান ধ্বংস করা।</a:t>
            </a:r>
            <a:endParaRPr lang="en-IN" sz="2400" dirty="0"/>
          </a:p>
        </p:txBody>
      </p:sp>
      <p:sp>
        <p:nvSpPr>
          <p:cNvPr id="4" name="Rectangle 3"/>
          <p:cNvSpPr/>
          <p:nvPr/>
        </p:nvSpPr>
        <p:spPr>
          <a:xfrm>
            <a:off x="467544" y="1916832"/>
            <a:ext cx="8208912" cy="4488536"/>
          </a:xfrm>
          <a:prstGeom prst="rect">
            <a:avLst/>
          </a:prstGeom>
        </p:spPr>
        <p:txBody>
          <a:bodyPr wrap="square">
            <a:spAutoFit/>
          </a:bodyPr>
          <a:lstStyle/>
          <a:p>
            <a:r>
              <a:rPr lang="as-IN" sz="2200" dirty="0"/>
              <a:t> </a:t>
            </a:r>
            <a:endParaRPr lang="bn-IN" sz="2200" dirty="0"/>
          </a:p>
          <a:p>
            <a:pPr>
              <a:lnSpc>
                <a:spcPct val="114000"/>
              </a:lnSpc>
            </a:pPr>
            <a:r>
              <a:rPr lang="bn-IN" sz="2200" dirty="0"/>
              <a:t>১</a:t>
            </a:r>
            <a:r>
              <a:rPr lang="en-US" sz="2200" dirty="0"/>
              <a:t> </a:t>
            </a:r>
            <a:r>
              <a:rPr lang="as-IN" sz="2200" dirty="0"/>
              <a:t>যেখানে সেখানে মাটির বা প্লাস্টিকের পাত্র অথবা আবর্জনা ফেলে </a:t>
            </a:r>
            <a:endParaRPr lang="bn-IN" sz="2200" dirty="0"/>
          </a:p>
          <a:p>
            <a:pPr>
              <a:lnSpc>
                <a:spcPct val="114000"/>
              </a:lnSpc>
            </a:pPr>
            <a:r>
              <a:rPr lang="bn-IN" sz="2200" dirty="0"/>
              <a:t>    </a:t>
            </a:r>
            <a:r>
              <a:rPr lang="as-IN" sz="2200" dirty="0"/>
              <a:t>রাখবেন না। এইসব আবর্জনা যেখানে দেখবেন তা সত্ত্বর পরিষ্কার </a:t>
            </a:r>
            <a:endParaRPr lang="bn-IN" sz="2200" dirty="0"/>
          </a:p>
          <a:p>
            <a:pPr>
              <a:lnSpc>
                <a:spcPct val="114000"/>
              </a:lnSpc>
            </a:pPr>
            <a:r>
              <a:rPr lang="bn-IN" sz="2200" dirty="0"/>
              <a:t>    </a:t>
            </a:r>
            <a:r>
              <a:rPr lang="as-IN" sz="2200" dirty="0"/>
              <a:t>করুন।</a:t>
            </a:r>
          </a:p>
          <a:p>
            <a:pPr>
              <a:lnSpc>
                <a:spcPct val="200000"/>
              </a:lnSpc>
            </a:pPr>
            <a:r>
              <a:rPr lang="as-IN" sz="2200" dirty="0"/>
              <a:t>2. জল রাখার পাত্র, ট্যাঙ্ক, ইত্যাদি </a:t>
            </a:r>
            <a:r>
              <a:rPr lang="as-IN" sz="2400" dirty="0"/>
              <a:t>ঢেকে </a:t>
            </a:r>
            <a:r>
              <a:rPr lang="as-IN" sz="2200" dirty="0"/>
              <a:t>রাখুন।</a:t>
            </a:r>
          </a:p>
          <a:p>
            <a:pPr>
              <a:lnSpc>
                <a:spcPct val="200000"/>
              </a:lnSpc>
            </a:pPr>
            <a:r>
              <a:rPr lang="en-US" sz="2200" dirty="0"/>
              <a:t>  3. </a:t>
            </a:r>
            <a:r>
              <a:rPr lang="en-US" sz="2200" dirty="0" err="1"/>
              <a:t>বন্ধ</a:t>
            </a:r>
            <a:r>
              <a:rPr lang="en-US" sz="2200" dirty="0"/>
              <a:t>  </a:t>
            </a:r>
            <a:r>
              <a:rPr lang="bn-IN" sz="2200" dirty="0"/>
              <a:t>নর্দমা</a:t>
            </a:r>
            <a:r>
              <a:rPr lang="en-US" sz="2200" dirty="0"/>
              <a:t> </a:t>
            </a:r>
            <a:r>
              <a:rPr lang="as-IN" sz="2200" dirty="0"/>
              <a:t> পরিস্কার করুন।</a:t>
            </a:r>
            <a:endParaRPr lang="bn-IN" sz="2200" dirty="0"/>
          </a:p>
          <a:p>
            <a:pPr>
              <a:lnSpc>
                <a:spcPct val="200000"/>
              </a:lnSpc>
            </a:pPr>
            <a:endParaRPr lang="as-IN" sz="2200" dirty="0"/>
          </a:p>
          <a:p>
            <a:pPr>
              <a:lnSpc>
                <a:spcPct val="114000"/>
              </a:lnSpc>
            </a:pPr>
            <a:r>
              <a:rPr lang="en-US" sz="2200" dirty="0"/>
              <a:t>  4. </a:t>
            </a:r>
            <a:r>
              <a:rPr lang="as-IN" sz="2200" dirty="0"/>
              <a:t>ন</a:t>
            </a:r>
            <a:r>
              <a:rPr lang="bn-IN" sz="2200" dirty="0"/>
              <a:t>ী</a:t>
            </a:r>
            <a:r>
              <a:rPr lang="as-IN" sz="2200" dirty="0"/>
              <a:t>চু জায়গায় </a:t>
            </a:r>
            <a:r>
              <a:rPr lang="as-IN" sz="2400" dirty="0"/>
              <a:t>যদি</a:t>
            </a:r>
            <a:r>
              <a:rPr lang="as-IN" sz="2200" dirty="0"/>
              <a:t> জল জমা হয় তা বার</a:t>
            </a:r>
            <a:r>
              <a:rPr lang="en-US" sz="2200" dirty="0"/>
              <a:t> </a:t>
            </a:r>
            <a:r>
              <a:rPr lang="bn-IN" sz="2200" dirty="0"/>
              <a:t>করে দিন।</a:t>
            </a:r>
            <a:r>
              <a:rPr lang="as-IN" sz="2200" dirty="0"/>
              <a:t> জায়গাটি মাটি</a:t>
            </a:r>
            <a:r>
              <a:rPr lang="bn-IN" sz="2200" dirty="0"/>
              <a:t>/               </a:t>
            </a:r>
            <a:r>
              <a:rPr lang="as-IN" sz="2200" dirty="0"/>
              <a:t>বালি</a:t>
            </a:r>
            <a:r>
              <a:rPr lang="bn-IN" sz="2200" dirty="0"/>
              <a:t> </a:t>
            </a:r>
            <a:r>
              <a:rPr lang="as-IN" sz="2200" dirty="0"/>
              <a:t>দিয়ে </a:t>
            </a:r>
            <a:r>
              <a:rPr lang="as-IN" sz="2000" dirty="0"/>
              <a:t>বুজিয়ে</a:t>
            </a:r>
            <a:r>
              <a:rPr lang="as-IN" sz="2200" dirty="0"/>
              <a:t> দিন।</a:t>
            </a:r>
            <a:endParaRPr lang="en-IN" sz="2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891" y="519412"/>
            <a:ext cx="6866381"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s-IN" sz="2400" b="1" dirty="0">
                <a:solidFill>
                  <a:srgbClr val="FF0000"/>
                </a:solidFill>
              </a:rPr>
              <a:t>কোথায় কিভাবে মশার লার্ভা নিয়ন্ত্রণ করা যায়</a:t>
            </a:r>
          </a:p>
        </p:txBody>
      </p:sp>
      <p:sp>
        <p:nvSpPr>
          <p:cNvPr id="4" name="Right Arrow 3"/>
          <p:cNvSpPr/>
          <p:nvPr/>
        </p:nvSpPr>
        <p:spPr>
          <a:xfrm>
            <a:off x="4283968" y="3271060"/>
            <a:ext cx="57606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878832" y="1719741"/>
            <a:ext cx="4012179" cy="4429611"/>
          </a:xfrm>
          <a:prstGeom prst="rect">
            <a:avLst/>
          </a:prstGeom>
          <a:solidFill>
            <a:schemeClr val="accent2">
              <a:lumMod val="20000"/>
              <a:lumOff val="80000"/>
            </a:schemeClr>
          </a:solidFill>
        </p:spPr>
        <p:txBody>
          <a:bodyPr wrap="square" rtlCol="0">
            <a:spAutoFit/>
          </a:bodyPr>
          <a:lstStyle/>
          <a:p>
            <a:pPr marL="342900" indent="-342900" algn="just">
              <a:lnSpc>
                <a:spcPct val="150000"/>
              </a:lnSpc>
              <a:spcBef>
                <a:spcPts val="600"/>
              </a:spcBef>
              <a:spcAft>
                <a:spcPts val="600"/>
              </a:spcAft>
              <a:buClr>
                <a:srgbClr val="FF0000"/>
              </a:buClr>
              <a:buFont typeface="Wingdings" panose="05000000000000000000" pitchFamily="2" charset="2"/>
              <a:buChar char="ü"/>
            </a:pPr>
            <a:r>
              <a:rPr lang="as-IN" dirty="0"/>
              <a:t>বাড়ির ভেতরে।</a:t>
            </a:r>
            <a:r>
              <a:rPr lang="bn-IN" dirty="0"/>
              <a:t> </a:t>
            </a:r>
            <a:r>
              <a:rPr lang="as-IN" dirty="0"/>
              <a:t>বাড়ির আশেপাশে।</a:t>
            </a:r>
            <a:endParaRPr lang="bn-IN" dirty="0"/>
          </a:p>
          <a:p>
            <a:pPr marL="342900" indent="-342900" algn="just">
              <a:lnSpc>
                <a:spcPct val="150000"/>
              </a:lnSpc>
              <a:spcBef>
                <a:spcPts val="600"/>
              </a:spcBef>
              <a:spcAft>
                <a:spcPts val="600"/>
              </a:spcAft>
              <a:buClr>
                <a:srgbClr val="FF0000"/>
              </a:buClr>
              <a:buFont typeface="Wingdings" panose="05000000000000000000" pitchFamily="2" charset="2"/>
              <a:buChar char="ü"/>
            </a:pPr>
            <a:r>
              <a:rPr lang="as-IN" dirty="0"/>
              <a:t>দু</a:t>
            </a:r>
            <a:r>
              <a:rPr lang="bn-IN" dirty="0"/>
              <a:t>’</a:t>
            </a:r>
            <a:r>
              <a:rPr lang="as-IN" dirty="0"/>
              <a:t>টি বাড়ির মাঝখানের রাস্তায়।</a:t>
            </a:r>
            <a:endParaRPr lang="bn-IN" dirty="0"/>
          </a:p>
          <a:p>
            <a:pPr marL="342900" indent="-342900" algn="just">
              <a:spcBef>
                <a:spcPts val="600"/>
              </a:spcBef>
              <a:spcAft>
                <a:spcPts val="600"/>
              </a:spcAft>
              <a:buClr>
                <a:srgbClr val="FF0000"/>
              </a:buClr>
              <a:buFont typeface="Wingdings" panose="05000000000000000000" pitchFamily="2" charset="2"/>
              <a:buChar char="ü"/>
            </a:pPr>
            <a:r>
              <a:rPr lang="as-IN" dirty="0"/>
              <a:t>এমন কিছু জায়গা যা সহজে নজর এড়িয়ে যায়</a:t>
            </a:r>
            <a:r>
              <a:rPr lang="bn-IN" dirty="0"/>
              <a:t>।</a:t>
            </a:r>
          </a:p>
          <a:p>
            <a:pPr marL="342900" indent="-342900" algn="just">
              <a:lnSpc>
                <a:spcPct val="150000"/>
              </a:lnSpc>
              <a:spcBef>
                <a:spcPts val="600"/>
              </a:spcBef>
              <a:spcAft>
                <a:spcPts val="600"/>
              </a:spcAft>
              <a:buClr>
                <a:srgbClr val="FF0000"/>
              </a:buClr>
              <a:buFont typeface="Wingdings" panose="05000000000000000000" pitchFamily="2" charset="2"/>
              <a:buChar char="ü"/>
            </a:pPr>
            <a:r>
              <a:rPr lang="as-IN" dirty="0"/>
              <a:t>আবর্জনা ফেলা হয় এমন জায়গা।</a:t>
            </a:r>
            <a:endParaRPr lang="bn-IN" dirty="0"/>
          </a:p>
          <a:p>
            <a:pPr marL="342900" indent="-342900" algn="just">
              <a:lnSpc>
                <a:spcPct val="150000"/>
              </a:lnSpc>
              <a:spcBef>
                <a:spcPts val="600"/>
              </a:spcBef>
              <a:spcAft>
                <a:spcPts val="600"/>
              </a:spcAft>
              <a:buClr>
                <a:srgbClr val="FF0000"/>
              </a:buClr>
              <a:buFont typeface="Wingdings" panose="05000000000000000000" pitchFamily="2" charset="2"/>
              <a:buChar char="ü"/>
            </a:pPr>
            <a:r>
              <a:rPr lang="as-IN" dirty="0"/>
              <a:t>বাজারে।</a:t>
            </a:r>
            <a:endParaRPr lang="bn-IN" dirty="0"/>
          </a:p>
          <a:p>
            <a:pPr marL="342900" indent="-342900" algn="just">
              <a:spcBef>
                <a:spcPts val="600"/>
              </a:spcBef>
              <a:spcAft>
                <a:spcPts val="600"/>
              </a:spcAft>
              <a:buClr>
                <a:srgbClr val="FF0000"/>
              </a:buClr>
              <a:buFont typeface="Wingdings" panose="05000000000000000000" pitchFamily="2" charset="2"/>
              <a:buChar char="ü"/>
            </a:pPr>
            <a:r>
              <a:rPr lang="as-IN" dirty="0"/>
              <a:t>নির্মাণের কাজ চলছে এমন জায়গায়।</a:t>
            </a:r>
            <a:endParaRPr lang="bn-IN" dirty="0"/>
          </a:p>
          <a:p>
            <a:pPr marL="342900" indent="-342900" algn="just">
              <a:lnSpc>
                <a:spcPct val="114000"/>
              </a:lnSpc>
              <a:spcBef>
                <a:spcPts val="600"/>
              </a:spcBef>
              <a:spcAft>
                <a:spcPts val="600"/>
              </a:spcAft>
              <a:buClr>
                <a:srgbClr val="FF0000"/>
              </a:buClr>
              <a:buFont typeface="Wingdings" panose="05000000000000000000" pitchFamily="2" charset="2"/>
              <a:buChar char="ü"/>
            </a:pPr>
            <a:r>
              <a:rPr lang="as-IN" dirty="0"/>
              <a:t>প্রচুর লোক জমা হয় এমন কিছু জায়গায় যেমন বাস</a:t>
            </a:r>
            <a:r>
              <a:rPr lang="en-US" dirty="0"/>
              <a:t> </a:t>
            </a:r>
            <a:r>
              <a:rPr lang="as-IN" dirty="0"/>
              <a:t>স্ট্যান্ড, স্কুল, স্টেশন, ইত্যাদি।</a:t>
            </a:r>
          </a:p>
        </p:txBody>
      </p:sp>
      <p:sp>
        <p:nvSpPr>
          <p:cNvPr id="9" name="TextBox 8"/>
          <p:cNvSpPr txBox="1"/>
          <p:nvPr/>
        </p:nvSpPr>
        <p:spPr>
          <a:xfrm>
            <a:off x="181" y="1350409"/>
            <a:ext cx="4716016" cy="738664"/>
          </a:xfrm>
          <a:prstGeom prst="rect">
            <a:avLst/>
          </a:prstGeom>
          <a:noFill/>
        </p:spPr>
        <p:txBody>
          <a:bodyPr wrap="square" rtlCol="0">
            <a:spAutoFit/>
          </a:bodyPr>
          <a:lstStyle/>
          <a:p>
            <a:pPr marL="342900" indent="-342900">
              <a:buFont typeface="Arial" panose="020B0604020202020204" pitchFamily="34" charset="0"/>
              <a:buChar char="•"/>
            </a:pPr>
            <a:r>
              <a:rPr lang="en-US" sz="2400" dirty="0"/>
              <a:t> </a:t>
            </a:r>
            <a:r>
              <a:rPr lang="as-IN" dirty="0"/>
              <a:t>মশার প্রজননের জায়গাগুলি কোথায় খুঁজবেন</a:t>
            </a:r>
            <a:r>
              <a:rPr lang="en-US" dirty="0"/>
              <a:t>?</a:t>
            </a:r>
          </a:p>
        </p:txBody>
      </p:sp>
      <p:sp>
        <p:nvSpPr>
          <p:cNvPr id="29698" name="AutoShape 2" descr="Image result for collage of mosquito breeding sit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11" name="Picture 4" descr="Image result for collage of mosquito breeding sites"/>
          <p:cNvPicPr>
            <a:picLocks noChangeAspect="1" noChangeArrowheads="1"/>
          </p:cNvPicPr>
          <p:nvPr/>
        </p:nvPicPr>
        <p:blipFill>
          <a:blip r:embed="rId2" cstate="print"/>
          <a:srcRect/>
          <a:stretch>
            <a:fillRect/>
          </a:stretch>
        </p:blipFill>
        <p:spPr bwMode="auto">
          <a:xfrm>
            <a:off x="308996" y="2242690"/>
            <a:ext cx="3907167" cy="3397484"/>
          </a:xfrm>
          <a:prstGeom prst="rect">
            <a:avLst/>
          </a:prstGeom>
          <a:noFill/>
        </p:spPr>
      </p:pic>
    </p:spTree>
    <p:extLst>
      <p:ext uri="{BB962C8B-B14F-4D97-AF65-F5344CB8AC3E}">
        <p14:creationId xmlns:p14="http://schemas.microsoft.com/office/powerpoint/2010/main" val="1791517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75453" y="188640"/>
            <a:ext cx="5738486"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b="1" dirty="0">
                <a:solidFill>
                  <a:srgbClr val="FF0000"/>
                </a:solidFill>
              </a:rPr>
              <a:t>How to search for breeding sites in domestic areas</a:t>
            </a:r>
          </a:p>
        </p:txBody>
      </p:sp>
      <p:pic>
        <p:nvPicPr>
          <p:cNvPr id="3" name="Picture 4" descr="breeding_places_for_mosquitoes"/>
          <p:cNvPicPr>
            <a:picLocks noChangeAspect="1" noChangeArrowheads="1"/>
          </p:cNvPicPr>
          <p:nvPr/>
        </p:nvPicPr>
        <p:blipFill>
          <a:blip r:embed="rId2" cstate="print"/>
          <a:srcRect/>
          <a:stretch>
            <a:fillRect/>
          </a:stretch>
        </p:blipFill>
        <p:spPr bwMode="auto">
          <a:xfrm>
            <a:off x="107504" y="1052736"/>
            <a:ext cx="5759896" cy="4975512"/>
          </a:xfrm>
          <a:prstGeom prst="rect">
            <a:avLst/>
          </a:prstGeom>
          <a:noFill/>
        </p:spPr>
      </p:pic>
      <p:pic>
        <p:nvPicPr>
          <p:cNvPr id="4" name="Picture 3"/>
          <p:cNvPicPr>
            <a:picLocks noChangeAspect="1"/>
          </p:cNvPicPr>
          <p:nvPr/>
        </p:nvPicPr>
        <p:blipFill rotWithShape="1">
          <a:blip r:embed="rId3" cstate="print"/>
          <a:srcRect l="1745" t="6753" r="14652" b="12901"/>
          <a:stretch/>
        </p:blipFill>
        <p:spPr>
          <a:xfrm>
            <a:off x="6142621" y="188640"/>
            <a:ext cx="2677852" cy="2295881"/>
          </a:xfrm>
          <a:prstGeom prst="rect">
            <a:avLst/>
          </a:prstGeom>
        </p:spPr>
      </p:pic>
      <p:pic>
        <p:nvPicPr>
          <p:cNvPr id="6" name="Picture 5"/>
          <p:cNvPicPr>
            <a:picLocks noChangeAspect="1"/>
          </p:cNvPicPr>
          <p:nvPr/>
        </p:nvPicPr>
        <p:blipFill>
          <a:blip r:embed="rId4" cstate="print"/>
          <a:stretch>
            <a:fillRect/>
          </a:stretch>
        </p:blipFill>
        <p:spPr>
          <a:xfrm>
            <a:off x="6013939" y="2484521"/>
            <a:ext cx="3130061" cy="2398676"/>
          </a:xfrm>
          <a:prstGeom prst="rect">
            <a:avLst/>
          </a:prstGeom>
        </p:spPr>
      </p:pic>
      <p:pic>
        <p:nvPicPr>
          <p:cNvPr id="8" name="Picture 7"/>
          <p:cNvPicPr>
            <a:picLocks noChangeAspect="1"/>
          </p:cNvPicPr>
          <p:nvPr/>
        </p:nvPicPr>
        <p:blipFill>
          <a:blip r:embed="rId5" cstate="print"/>
          <a:stretch>
            <a:fillRect/>
          </a:stretch>
        </p:blipFill>
        <p:spPr>
          <a:xfrm>
            <a:off x="6013939" y="4437112"/>
            <a:ext cx="3130061" cy="2630294"/>
          </a:xfrm>
          <a:prstGeom prst="rect">
            <a:avLst/>
          </a:prstGeom>
        </p:spPr>
      </p:pic>
      <p:sp>
        <p:nvSpPr>
          <p:cNvPr id="9" name="TextBox 8"/>
          <p:cNvSpPr txBox="1"/>
          <p:nvPr/>
        </p:nvSpPr>
        <p:spPr>
          <a:xfrm>
            <a:off x="179512" y="5943600"/>
            <a:ext cx="5840288" cy="707886"/>
          </a:xfrm>
          <a:prstGeom prst="rect">
            <a:avLst/>
          </a:prstGeom>
          <a:noFill/>
        </p:spPr>
        <p:txBody>
          <a:bodyPr wrap="square" rtlCol="0">
            <a:spAutoFit/>
          </a:bodyPr>
          <a:lstStyle/>
          <a:p>
            <a:r>
              <a:rPr lang="en-US" sz="2000" b="1" dirty="0">
                <a:solidFill>
                  <a:srgbClr val="FF0000"/>
                </a:solidFill>
              </a:rPr>
              <a:t>Cover the containers or use the water within 7 days. Spray may not be required in such places</a:t>
            </a:r>
          </a:p>
        </p:txBody>
      </p:sp>
    </p:spTree>
    <p:extLst>
      <p:ext uri="{BB962C8B-B14F-4D97-AF65-F5344CB8AC3E}">
        <p14:creationId xmlns:p14="http://schemas.microsoft.com/office/powerpoint/2010/main" val="290466550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843808" y="2349624"/>
            <a:ext cx="3581400" cy="2303512"/>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p>
        </p:txBody>
      </p:sp>
      <p:sp>
        <p:nvSpPr>
          <p:cNvPr id="2" name="TextBox 1"/>
          <p:cNvSpPr txBox="1"/>
          <p:nvPr/>
        </p:nvSpPr>
        <p:spPr>
          <a:xfrm>
            <a:off x="3059832" y="2723436"/>
            <a:ext cx="3171800" cy="1569660"/>
          </a:xfrm>
          <a:prstGeom prst="rect">
            <a:avLst/>
          </a:prstGeom>
          <a:noFill/>
        </p:spPr>
        <p:txBody>
          <a:bodyPr wrap="square" rtlCol="0">
            <a:spAutoFit/>
          </a:bodyPr>
          <a:lstStyle/>
          <a:p>
            <a:pPr algn="ctr"/>
            <a:r>
              <a:rPr lang="as-IN" sz="2400" b="1" dirty="0"/>
              <a:t>মশার প্রজননের </a:t>
            </a:r>
            <a:r>
              <a:rPr lang="en-IN" sz="2400" b="1" dirty="0"/>
              <a:t> </a:t>
            </a:r>
            <a:r>
              <a:rPr lang="as-IN" sz="2400" b="1" dirty="0"/>
              <a:t>জায়গাগুলি ধ্বংস করুন ও </a:t>
            </a:r>
            <a:r>
              <a:rPr lang="en-US" sz="2400" dirty="0"/>
              <a:t> </a:t>
            </a:r>
            <a:r>
              <a:rPr lang="en-US" sz="2400" b="1" dirty="0"/>
              <a:t>লার্ভিসাইড</a:t>
            </a:r>
            <a:r>
              <a:rPr lang="en-IN" sz="2400" b="1" dirty="0"/>
              <a:t> </a:t>
            </a:r>
            <a:r>
              <a:rPr lang="as-IN" sz="2400" b="1" dirty="0"/>
              <a:t>বাঁচান।</a:t>
            </a:r>
            <a:endParaRPr lang="en-IN" sz="2400" b="1" dirty="0"/>
          </a:p>
        </p:txBody>
      </p:sp>
      <p:pic>
        <p:nvPicPr>
          <p:cNvPr id="4" name="Picture 3"/>
          <p:cNvPicPr>
            <a:picLocks noChangeAspect="1"/>
          </p:cNvPicPr>
          <p:nvPr/>
        </p:nvPicPr>
        <p:blipFill>
          <a:blip r:embed="rId2" cstate="print"/>
          <a:stretch>
            <a:fillRect/>
          </a:stretch>
        </p:blipFill>
        <p:spPr>
          <a:xfrm>
            <a:off x="5796136" y="13566"/>
            <a:ext cx="3342764" cy="2487982"/>
          </a:xfrm>
          <a:prstGeom prst="rect">
            <a:avLst/>
          </a:prstGeom>
        </p:spPr>
      </p:pic>
      <p:pic>
        <p:nvPicPr>
          <p:cNvPr id="5" name="Picture 2" descr="DSC02538"/>
          <p:cNvPicPr>
            <a:picLocks noChangeAspect="1" noChangeArrowheads="1"/>
          </p:cNvPicPr>
          <p:nvPr/>
        </p:nvPicPr>
        <p:blipFill>
          <a:blip r:embed="rId3" cstate="print"/>
          <a:srcRect l="9435" t="26816" r="7547"/>
          <a:stretch>
            <a:fillRect/>
          </a:stretch>
        </p:blipFill>
        <p:spPr bwMode="auto">
          <a:xfrm>
            <a:off x="6473715" y="2306423"/>
            <a:ext cx="2419680" cy="2097629"/>
          </a:xfrm>
          <a:prstGeom prst="rect">
            <a:avLst/>
          </a:prstGeom>
          <a:ln>
            <a:noFill/>
          </a:ln>
          <a:effectLst>
            <a:outerShdw blurRad="292100" dist="139700" dir="2700000" algn="tl" rotWithShape="0">
              <a:srgbClr val="333333">
                <a:alpha val="65000"/>
              </a:srgbClr>
            </a:outerShdw>
          </a:effectLst>
        </p:spPr>
      </p:pic>
      <p:pic>
        <p:nvPicPr>
          <p:cNvPr id="6" name="Picture 5" descr="20110625_49.jpg"/>
          <p:cNvPicPr>
            <a:picLocks/>
          </p:cNvPicPr>
          <p:nvPr/>
        </p:nvPicPr>
        <p:blipFill>
          <a:blip r:embed="rId4" cstate="print"/>
          <a:srcRect/>
          <a:stretch>
            <a:fillRect/>
          </a:stretch>
        </p:blipFill>
        <p:spPr bwMode="auto">
          <a:xfrm>
            <a:off x="6393341" y="4431247"/>
            <a:ext cx="2499139" cy="2276872"/>
          </a:xfrm>
          <a:prstGeom prst="rect">
            <a:avLst/>
          </a:prstGeom>
          <a:ln>
            <a:noFill/>
          </a:ln>
          <a:effectLst>
            <a:outerShdw blurRad="292100" dist="139700" dir="2700000" algn="tl" rotWithShape="0">
              <a:srgbClr val="333333">
                <a:alpha val="65000"/>
              </a:srgbClr>
            </a:outerShdw>
          </a:effectLst>
        </p:spPr>
      </p:pic>
      <p:pic>
        <p:nvPicPr>
          <p:cNvPr id="7" name="Picture 7" descr="disposable cups"/>
          <p:cNvPicPr>
            <a:picLocks noChangeArrowheads="1"/>
          </p:cNvPicPr>
          <p:nvPr/>
        </p:nvPicPr>
        <p:blipFill>
          <a:blip r:embed="rId5" cstate="print">
            <a:lum bright="6000"/>
          </a:blip>
          <a:srcRect l="8696" r="8696"/>
          <a:stretch>
            <a:fillRect/>
          </a:stretch>
        </p:blipFill>
        <p:spPr bwMode="auto">
          <a:xfrm>
            <a:off x="220224" y="155399"/>
            <a:ext cx="2623583" cy="2007319"/>
          </a:xfrm>
          <a:prstGeom prst="rect">
            <a:avLst/>
          </a:prstGeom>
          <a:ln>
            <a:noFill/>
          </a:ln>
          <a:effectLst>
            <a:outerShdw blurRad="292100" dist="139700" dir="2700000" algn="tl" rotWithShape="0">
              <a:srgbClr val="333333">
                <a:alpha val="65000"/>
              </a:srgbClr>
            </a:outerShdw>
          </a:effectLst>
        </p:spPr>
      </p:pic>
      <p:pic>
        <p:nvPicPr>
          <p:cNvPr id="8" name="Picture 11" descr="P260213_11"/>
          <p:cNvPicPr>
            <a:picLocks noChangeArrowheads="1"/>
          </p:cNvPicPr>
          <p:nvPr/>
        </p:nvPicPr>
        <p:blipFill>
          <a:blip r:embed="rId6" cstate="print"/>
          <a:srcRect l="15556" t="5000" r="20000" b="38333"/>
          <a:stretch>
            <a:fillRect/>
          </a:stretch>
        </p:blipFill>
        <p:spPr bwMode="auto">
          <a:xfrm>
            <a:off x="256738" y="2306424"/>
            <a:ext cx="2438400" cy="2124824"/>
          </a:xfrm>
          <a:prstGeom prst="rect">
            <a:avLst/>
          </a:prstGeom>
          <a:ln>
            <a:noFill/>
          </a:ln>
          <a:effectLst>
            <a:outerShdw blurRad="292100" dist="139700" dir="2700000" algn="tl" rotWithShape="0">
              <a:srgbClr val="333333">
                <a:alpha val="65000"/>
              </a:srgbClr>
            </a:outerShdw>
          </a:effectLst>
        </p:spPr>
      </p:pic>
      <p:pic>
        <p:nvPicPr>
          <p:cNvPr id="9" name="Picture 2" descr="Image result for thermocol box for fish"/>
          <p:cNvPicPr>
            <a:picLocks noChangeAspect="1" noChangeArrowheads="1"/>
          </p:cNvPicPr>
          <p:nvPr/>
        </p:nvPicPr>
        <p:blipFill>
          <a:blip r:embed="rId7" cstate="print"/>
          <a:srcRect l="13131" t="21739" r="17172" b="8696"/>
          <a:stretch>
            <a:fillRect/>
          </a:stretch>
        </p:blipFill>
        <p:spPr bwMode="auto">
          <a:xfrm>
            <a:off x="278615" y="4586535"/>
            <a:ext cx="2565191" cy="1905000"/>
          </a:xfrm>
          <a:prstGeom prst="rect">
            <a:avLst/>
          </a:prstGeom>
          <a:noFill/>
        </p:spPr>
      </p:pic>
      <p:pic>
        <p:nvPicPr>
          <p:cNvPr id="10" name="Picture 2" descr="C:\Documents and Settings\Admin\Desktop\Photo\TRDM Photo Jan09\101MSDCF\DSC01345.JPG"/>
          <p:cNvPicPr>
            <a:picLocks noChangeAspect="1" noChangeArrowheads="1"/>
          </p:cNvPicPr>
          <p:nvPr/>
        </p:nvPicPr>
        <p:blipFill>
          <a:blip r:embed="rId8" cstate="print"/>
          <a:srcRect/>
          <a:stretch>
            <a:fillRect/>
          </a:stretch>
        </p:blipFill>
        <p:spPr bwMode="auto">
          <a:xfrm>
            <a:off x="3018373" y="4719369"/>
            <a:ext cx="3200400" cy="1905000"/>
          </a:xfrm>
          <a:prstGeom prst="rect">
            <a:avLst/>
          </a:prstGeom>
          <a:ln>
            <a:noFill/>
          </a:ln>
          <a:effectLst>
            <a:outerShdw blurRad="292100" dist="139700" dir="2700000" algn="tl" rotWithShape="0">
              <a:srgbClr val="333333">
                <a:alpha val="65000"/>
              </a:srgbClr>
            </a:outerShdw>
          </a:effectLst>
        </p:spPr>
      </p:pic>
      <p:pic>
        <p:nvPicPr>
          <p:cNvPr id="11" name="Picture 4" descr="Photo-0076"/>
          <p:cNvPicPr>
            <a:picLocks noChangeArrowheads="1"/>
          </p:cNvPicPr>
          <p:nvPr/>
        </p:nvPicPr>
        <p:blipFill>
          <a:blip r:embed="rId9" cstate="print"/>
          <a:srcRect l="27994" t="37164" r="12286" b="15532"/>
          <a:stretch>
            <a:fillRect/>
          </a:stretch>
        </p:blipFill>
        <p:spPr bwMode="auto">
          <a:xfrm>
            <a:off x="2843808" y="173878"/>
            <a:ext cx="2952328" cy="198884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555776" y="2564904"/>
            <a:ext cx="3888432" cy="2232248"/>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p:cNvSpPr txBox="1"/>
          <p:nvPr/>
        </p:nvSpPr>
        <p:spPr>
          <a:xfrm>
            <a:off x="2987824" y="3164775"/>
            <a:ext cx="3096344" cy="1200329"/>
          </a:xfrm>
          <a:prstGeom prst="rect">
            <a:avLst/>
          </a:prstGeom>
          <a:solidFill>
            <a:schemeClr val="accent2">
              <a:lumMod val="20000"/>
              <a:lumOff val="80000"/>
            </a:schemeClr>
          </a:solidFill>
        </p:spPr>
        <p:txBody>
          <a:bodyPr wrap="square" rtlCol="0">
            <a:spAutoFit/>
          </a:bodyPr>
          <a:lstStyle/>
          <a:p>
            <a:pPr algn="ctr"/>
            <a:r>
              <a:rPr lang="as-IN" sz="2400" b="1" dirty="0"/>
              <a:t>এখানে লার্ভিসাইড স্প্রে করে মশার</a:t>
            </a:r>
            <a:r>
              <a:rPr lang="en-US" sz="2400" b="1" dirty="0"/>
              <a:t> </a:t>
            </a:r>
            <a:r>
              <a:rPr lang="as-IN" sz="2400" b="1" dirty="0"/>
              <a:t>লার্ভা ধ্বংস করুন</a:t>
            </a:r>
            <a:endParaRPr lang="en-IN" sz="2400" b="1" dirty="0"/>
          </a:p>
        </p:txBody>
      </p:sp>
      <p:pic>
        <p:nvPicPr>
          <p:cNvPr id="4" name="Picture 2"/>
          <p:cNvPicPr>
            <a:picLocks noChangeAspect="1" noChangeArrowheads="1"/>
          </p:cNvPicPr>
          <p:nvPr/>
        </p:nvPicPr>
        <p:blipFill>
          <a:blip r:embed="rId2" cstate="print"/>
          <a:srcRect l="5000" t="3334" r="6667" b="7996"/>
          <a:stretch>
            <a:fillRect/>
          </a:stretch>
        </p:blipFill>
        <p:spPr bwMode="auto">
          <a:xfrm>
            <a:off x="338796" y="298074"/>
            <a:ext cx="2328203" cy="2978526"/>
          </a:xfrm>
          <a:prstGeom prst="rect">
            <a:avLst/>
          </a:prstGeom>
          <a:ln>
            <a:noFill/>
          </a:ln>
          <a:effectLst>
            <a:outerShdw blurRad="292100" dist="139700" dir="2700000" algn="tl" rotWithShape="0">
              <a:srgbClr val="333333">
                <a:alpha val="65000"/>
              </a:srgbClr>
            </a:outerShdw>
          </a:effectLst>
        </p:spPr>
      </p:pic>
      <p:pic>
        <p:nvPicPr>
          <p:cNvPr id="5" name="Picture 2" descr="Photo-0079"/>
          <p:cNvPicPr>
            <a:picLocks noChangeArrowheads="1"/>
          </p:cNvPicPr>
          <p:nvPr/>
        </p:nvPicPr>
        <p:blipFill>
          <a:blip r:embed="rId3" cstate="print"/>
          <a:srcRect l="6932"/>
          <a:stretch>
            <a:fillRect/>
          </a:stretch>
        </p:blipFill>
        <p:spPr bwMode="auto">
          <a:xfrm>
            <a:off x="6376955" y="298074"/>
            <a:ext cx="2590800" cy="283668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stretch>
            <a:fillRect/>
          </a:stretch>
        </p:blipFill>
        <p:spPr>
          <a:xfrm>
            <a:off x="6516216" y="4037335"/>
            <a:ext cx="2451539" cy="2560017"/>
          </a:xfrm>
          <a:prstGeom prst="rect">
            <a:avLst/>
          </a:prstGeom>
        </p:spPr>
      </p:pic>
      <p:pic>
        <p:nvPicPr>
          <p:cNvPr id="7" name="Picture 2" descr="IMG_0366"/>
          <p:cNvPicPr>
            <a:picLocks noGrp="1" noChangeAspect="1" noChangeArrowheads="1"/>
          </p:cNvPicPr>
          <p:nvPr/>
        </p:nvPicPr>
        <p:blipFill>
          <a:blip r:embed="rId5" cstate="print"/>
          <a:srcRect/>
          <a:stretch>
            <a:fillRect/>
          </a:stretch>
        </p:blipFill>
        <p:spPr bwMode="auto">
          <a:xfrm>
            <a:off x="338796" y="4020278"/>
            <a:ext cx="2216980" cy="2577074"/>
          </a:xfrm>
          <a:prstGeom prst="rect">
            <a:avLst/>
          </a:prstGeom>
          <a:ln>
            <a:noFill/>
          </a:ln>
          <a:effectLst>
            <a:outerShdw blurRad="292100" dist="139700" dir="2700000" algn="tl" rotWithShape="0">
              <a:srgbClr val="333333">
                <a:alpha val="65000"/>
              </a:srgbClr>
            </a:outerShdw>
          </a:effectLst>
        </p:spPr>
      </p:pic>
      <p:pic>
        <p:nvPicPr>
          <p:cNvPr id="8"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l="-586" t="-2852" r="-586" b="-2852"/>
          <a:stretch/>
        </p:blipFill>
        <p:spPr>
          <a:xfrm>
            <a:off x="2862344" y="179388"/>
            <a:ext cx="3384376" cy="2438400"/>
          </a:xfrm>
          <a:prstGeom prst="rect">
            <a:avLst/>
          </a:prstGeom>
        </p:spPr>
      </p:pic>
      <p:pic>
        <p:nvPicPr>
          <p:cNvPr id="9"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7784" y="4800600"/>
            <a:ext cx="3816424" cy="179675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473434080"/>
              </p:ext>
            </p:extLst>
          </p:nvPr>
        </p:nvGraphicFramePr>
        <p:xfrm>
          <a:off x="251520" y="198103"/>
          <a:ext cx="8640960" cy="6399252"/>
        </p:xfrm>
        <a:graphic>
          <a:graphicData uri="http://schemas.openxmlformats.org/drawingml/2006/table">
            <a:tbl>
              <a:tblPr firstRow="1" bandRow="1">
                <a:tableStyleId>{5C22544A-7EE6-4342-B048-85BDC9FD1C3A}</a:tableStyleId>
              </a:tblPr>
              <a:tblGrid>
                <a:gridCol w="2755408">
                  <a:extLst>
                    <a:ext uri="{9D8B030D-6E8A-4147-A177-3AD203B41FA5}">
                      <a16:colId xmlns:a16="http://schemas.microsoft.com/office/drawing/2014/main" val="20000"/>
                    </a:ext>
                  </a:extLst>
                </a:gridCol>
                <a:gridCol w="5885552">
                  <a:extLst>
                    <a:ext uri="{9D8B030D-6E8A-4147-A177-3AD203B41FA5}">
                      <a16:colId xmlns:a16="http://schemas.microsoft.com/office/drawing/2014/main" val="20001"/>
                    </a:ext>
                  </a:extLst>
                </a:gridCol>
              </a:tblGrid>
              <a:tr h="899491">
                <a:tc gridSpan="2">
                  <a:txBody>
                    <a:bodyPr/>
                    <a:lstStyle/>
                    <a:p>
                      <a:pPr algn="ctr"/>
                      <a:r>
                        <a:rPr lang="as-IN" sz="2000" b="1" dirty="0">
                          <a:solidFill>
                            <a:schemeClr val="tx1"/>
                          </a:solidFill>
                        </a:rPr>
                        <a:t>মশার শোষণ মানছি না মানবো না</a:t>
                      </a:r>
                      <a:endParaRPr lang="en-IN" sz="2000" b="1" dirty="0">
                        <a:solidFill>
                          <a:schemeClr val="tx1"/>
                        </a:solidFill>
                      </a:endParaRPr>
                    </a:p>
                  </a:txBody>
                  <a:tcPr>
                    <a:blipFill>
                      <a:blip r:embed="rId3"/>
                      <a:tile tx="0" ty="0" sx="100000" sy="100000" flip="none" algn="tl"/>
                    </a:blipFill>
                  </a:tcPr>
                </a:tc>
                <a:tc hMerge="1">
                  <a:txBody>
                    <a:bodyPr/>
                    <a:lstStyle/>
                    <a:p>
                      <a:endParaRPr lang="en-IN" dirty="0"/>
                    </a:p>
                  </a:txBody>
                  <a:tcPr>
                    <a:blipFill>
                      <a:blip r:embed="rId4"/>
                      <a:tile tx="0" ty="0" sx="100000" sy="100000" flip="none" algn="tl"/>
                    </a:blipFill>
                  </a:tcPr>
                </a:tc>
                <a:extLst>
                  <a:ext uri="{0D108BD9-81ED-4DB2-BD59-A6C34878D82A}">
                    <a16:rowId xmlns:a16="http://schemas.microsoft.com/office/drawing/2014/main" val="10000"/>
                  </a:ext>
                </a:extLst>
              </a:tr>
              <a:tr h="5922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s-IN" sz="1600" b="1" dirty="0">
                          <a:solidFill>
                            <a:srgbClr val="C00000"/>
                          </a:solidFill>
                        </a:rPr>
                        <a:t>ভেঙ্গে দাও</a:t>
                      </a:r>
                      <a:endParaRPr lang="en-IN" sz="1600" b="1" dirty="0">
                        <a:solidFill>
                          <a:srgbClr val="C00000"/>
                        </a:solidFill>
                      </a:endParaRPr>
                    </a:p>
                  </a:txBody>
                  <a:tcPr>
                    <a:blipFill>
                      <a:blip r:embed="rId3"/>
                      <a:tile tx="0" ty="0" sx="100000" sy="100000" flip="none" algn="tl"/>
                    </a:blipFill>
                  </a:tcPr>
                </a:tc>
                <a:tc>
                  <a:txBody>
                    <a:bodyPr/>
                    <a:lstStyle/>
                    <a:p>
                      <a:r>
                        <a:rPr lang="as-IN" sz="1600" dirty="0"/>
                        <a:t>যত্রতত্র পড়ে </a:t>
                      </a:r>
                      <a:r>
                        <a:rPr lang="as-IN" sz="1600" dirty="0">
                          <a:solidFill>
                            <a:schemeClr val="tx1"/>
                          </a:solidFill>
                        </a:rPr>
                        <a:t>থাকা পাত্র,</a:t>
                      </a:r>
                      <a:r>
                        <a:rPr lang="as-IN" sz="1600" dirty="0">
                          <a:solidFill>
                            <a:srgbClr val="FF0000"/>
                          </a:solidFill>
                        </a:rPr>
                        <a:t> </a:t>
                      </a:r>
                      <a:r>
                        <a:rPr lang="en-US" sz="1600" baseline="0" dirty="0">
                          <a:solidFill>
                            <a:srgbClr val="FF0000"/>
                          </a:solidFill>
                        </a:rPr>
                        <a:t> </a:t>
                      </a:r>
                      <a:r>
                        <a:rPr lang="as-IN" sz="1600" dirty="0"/>
                        <a:t>মাটির পাত্র, নারকেলের মালা।   </a:t>
                      </a:r>
                    </a:p>
                  </a:txBody>
                  <a:tcPr>
                    <a:blipFill>
                      <a:blip r:embed="rId3"/>
                      <a:tile tx="0" ty="0" sx="100000" sy="100000" flip="none" algn="tl"/>
                    </a:blipFill>
                  </a:tcPr>
                </a:tc>
                <a:extLst>
                  <a:ext uri="{0D108BD9-81ED-4DB2-BD59-A6C34878D82A}">
                    <a16:rowId xmlns:a16="http://schemas.microsoft.com/office/drawing/2014/main" val="10001"/>
                  </a:ext>
                </a:extLst>
              </a:tr>
              <a:tr h="592282">
                <a:tc>
                  <a:txBody>
                    <a:bodyPr/>
                    <a:lstStyle/>
                    <a:p>
                      <a:r>
                        <a:rPr lang="as-IN" sz="1600" b="1" dirty="0">
                          <a:solidFill>
                            <a:srgbClr val="C00000"/>
                          </a:solidFill>
                        </a:rPr>
                        <a:t>উলটে দাও </a:t>
                      </a:r>
                      <a:endParaRPr lang="en-IN" sz="1600" b="1" dirty="0">
                        <a:solidFill>
                          <a:srgbClr val="C00000"/>
                        </a:solidFill>
                      </a:endParaRP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s-IN" sz="1600" dirty="0"/>
                        <a:t>জল রাখা হয় এমন বালতি বা পশুদের খাবার পাত্র যেমন মেসলা।</a:t>
                      </a:r>
                    </a:p>
                  </a:txBody>
                  <a:tcPr>
                    <a:blipFill>
                      <a:blip r:embed="rId3"/>
                      <a:tile tx="0" ty="0" sx="100000" sy="100000" flip="none" algn="tl"/>
                    </a:blipFill>
                  </a:tcPr>
                </a:tc>
                <a:extLst>
                  <a:ext uri="{0D108BD9-81ED-4DB2-BD59-A6C34878D82A}">
                    <a16:rowId xmlns:a16="http://schemas.microsoft.com/office/drawing/2014/main" val="10002"/>
                  </a:ext>
                </a:extLst>
              </a:tr>
              <a:tr h="592282">
                <a:tc>
                  <a:txBody>
                    <a:bodyPr/>
                    <a:lstStyle/>
                    <a:p>
                      <a:r>
                        <a:rPr lang="as-IN" sz="1600" b="1" dirty="0">
                          <a:solidFill>
                            <a:srgbClr val="C00000"/>
                          </a:solidFill>
                        </a:rPr>
                        <a:t>পুড়িয়ে দাও</a:t>
                      </a:r>
                      <a:endParaRPr lang="en-IN" sz="1600" b="1" dirty="0">
                        <a:solidFill>
                          <a:srgbClr val="C00000"/>
                        </a:solidFill>
                      </a:endParaRP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s-IN" sz="1600" dirty="0"/>
                        <a:t>শুকনো পাতা,</a:t>
                      </a:r>
                      <a:r>
                        <a:rPr lang="en-US" sz="1600" dirty="0"/>
                        <a:t> </a:t>
                      </a:r>
                      <a:r>
                        <a:rPr lang="as-IN" sz="1600" dirty="0"/>
                        <a:t>শাল পাতার থালা,বাটি।</a:t>
                      </a:r>
                    </a:p>
                  </a:txBody>
                  <a:tcPr>
                    <a:blipFill>
                      <a:blip r:embed="rId3"/>
                      <a:tile tx="0" ty="0" sx="100000" sy="100000" flip="none" algn="tl"/>
                    </a:blipFill>
                  </a:tcPr>
                </a:tc>
                <a:extLst>
                  <a:ext uri="{0D108BD9-81ED-4DB2-BD59-A6C34878D82A}">
                    <a16:rowId xmlns:a16="http://schemas.microsoft.com/office/drawing/2014/main" val="10003"/>
                  </a:ext>
                </a:extLst>
              </a:tr>
              <a:tr h="5922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s-IN" sz="1600" b="1" dirty="0">
                          <a:solidFill>
                            <a:srgbClr val="C00000"/>
                          </a:solidFill>
                        </a:rPr>
                        <a:t>পুঁতে দাও </a:t>
                      </a:r>
                      <a:endParaRPr lang="en-IN" sz="1600" b="1" dirty="0">
                        <a:solidFill>
                          <a:srgbClr val="C00000"/>
                        </a:solidFill>
                      </a:endParaRPr>
                    </a:p>
                    <a:p>
                      <a:endParaRPr lang="en-IN" sz="1600" b="1" dirty="0">
                        <a:solidFill>
                          <a:srgbClr val="C00000"/>
                        </a:solidFill>
                      </a:endParaRP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s-IN" sz="1600" dirty="0"/>
                        <a:t>যেসব  পাত্র কোনো কাজে লাগছে না</a:t>
                      </a:r>
                      <a:r>
                        <a:rPr lang="en-US" sz="1600" baseline="0" dirty="0"/>
                        <a:t> </a:t>
                      </a:r>
                      <a:r>
                        <a:rPr lang="as-IN" sz="1600" dirty="0"/>
                        <a:t>যেমন</a:t>
                      </a:r>
                      <a:r>
                        <a:rPr lang="en-US" sz="1600" dirty="0"/>
                        <a:t> </a:t>
                      </a:r>
                      <a:r>
                        <a:rPr lang="as-IN" sz="1600" dirty="0"/>
                        <a:t>থার্মোকলের অথবা প্লাস্টিকের থালা,গ্লাস,বাটি</a:t>
                      </a:r>
                      <a:r>
                        <a:rPr lang="en-US" sz="1600" dirty="0"/>
                        <a:t> </a:t>
                      </a:r>
                      <a:r>
                        <a:rPr lang="as-IN" sz="1600" dirty="0"/>
                        <a:t>।</a:t>
                      </a:r>
                    </a:p>
                  </a:txBody>
                  <a:tcPr>
                    <a:blipFill>
                      <a:blip r:embed="rId3"/>
                      <a:tile tx="0" ty="0" sx="100000" sy="100000" flip="none" algn="tl"/>
                    </a:blipFill>
                  </a:tcPr>
                </a:tc>
                <a:extLst>
                  <a:ext uri="{0D108BD9-81ED-4DB2-BD59-A6C34878D82A}">
                    <a16:rowId xmlns:a16="http://schemas.microsoft.com/office/drawing/2014/main" val="10004"/>
                  </a:ext>
                </a:extLst>
              </a:tr>
              <a:tr h="846117">
                <a:tc>
                  <a:txBody>
                    <a:bodyPr/>
                    <a:lstStyle/>
                    <a:p>
                      <a:r>
                        <a:rPr lang="as-IN" sz="1600" b="1" dirty="0">
                          <a:solidFill>
                            <a:srgbClr val="C00000"/>
                          </a:solidFill>
                        </a:rPr>
                        <a:t>কুয়োয়,ট</a:t>
                      </a:r>
                      <a:r>
                        <a:rPr lang="bn-IN" sz="1600" b="1" dirty="0">
                          <a:solidFill>
                            <a:srgbClr val="C00000"/>
                          </a:solidFill>
                        </a:rPr>
                        <a:t>্যা</a:t>
                      </a:r>
                      <a:r>
                        <a:rPr lang="as-IN" sz="1600" b="1" dirty="0">
                          <a:solidFill>
                            <a:srgbClr val="C00000"/>
                          </a:solidFill>
                        </a:rPr>
                        <a:t>ঙ্কে নেট লাগাও </a:t>
                      </a:r>
                      <a:endParaRPr lang="en-IN" sz="1600" b="1" dirty="0">
                        <a:solidFill>
                          <a:srgbClr val="C00000"/>
                        </a:solidFill>
                      </a:endParaRP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s-IN" sz="1600" dirty="0"/>
                        <a:t>অথবা মশার লার্ভা খায় এমন জাতের মাছ যেমন গাপ্পি গ্যামবু</a:t>
                      </a:r>
                      <a:r>
                        <a:rPr lang="bn-IN" sz="1600" dirty="0"/>
                        <a:t>সি</a:t>
                      </a:r>
                      <a:r>
                        <a:rPr lang="as-IN" sz="1600" dirty="0"/>
                        <a:t>য়া, তেলাপিয়া</a:t>
                      </a:r>
                      <a:r>
                        <a:rPr lang="en-US" sz="1600" dirty="0"/>
                        <a:t> </a:t>
                      </a:r>
                      <a:r>
                        <a:rPr lang="as-IN" sz="1600" dirty="0"/>
                        <a:t>ইত্যাদি</a:t>
                      </a:r>
                      <a:r>
                        <a:rPr lang="en-US" sz="1600" baseline="0" dirty="0"/>
                        <a:t> </a:t>
                      </a:r>
                      <a:r>
                        <a:rPr lang="as-IN" sz="1600" dirty="0"/>
                        <a:t>ছেড়ে দিন।</a:t>
                      </a:r>
                      <a:r>
                        <a:rPr lang="en-IN" sz="1600" dirty="0"/>
                        <a:t> </a:t>
                      </a:r>
                      <a:r>
                        <a:rPr lang="as-IN" sz="1600" dirty="0">
                          <a:solidFill>
                            <a:schemeClr val="tx1"/>
                          </a:solidFill>
                        </a:rPr>
                        <a:t>না হলে এসব জায়গায় মশা ডিম পাড়তে পারে।</a:t>
                      </a:r>
                      <a:endParaRPr lang="as-IN" sz="1600" dirty="0">
                        <a:solidFill>
                          <a:srgbClr val="FF0000"/>
                        </a:solidFill>
                      </a:endParaRPr>
                    </a:p>
                  </a:txBody>
                  <a:tcPr>
                    <a:blipFill>
                      <a:blip r:embed="rId3"/>
                      <a:tile tx="0" ty="0" sx="100000" sy="100000" flip="none" algn="tl"/>
                    </a:blipFill>
                  </a:tcPr>
                </a:tc>
                <a:extLst>
                  <a:ext uri="{0D108BD9-81ED-4DB2-BD59-A6C34878D82A}">
                    <a16:rowId xmlns:a16="http://schemas.microsoft.com/office/drawing/2014/main" val="10005"/>
                  </a:ext>
                </a:extLst>
              </a:tr>
              <a:tr h="846117">
                <a:tc>
                  <a:txBody>
                    <a:bodyPr/>
                    <a:lstStyle/>
                    <a:p>
                      <a:r>
                        <a:rPr lang="as-IN" sz="1600" b="1" dirty="0">
                          <a:solidFill>
                            <a:srgbClr val="C00000"/>
                          </a:solidFill>
                        </a:rPr>
                        <a:t>জল জমেছে?</a:t>
                      </a:r>
                      <a:r>
                        <a:rPr lang="en-US" sz="1600" b="1" dirty="0">
                          <a:solidFill>
                            <a:srgbClr val="C00000"/>
                          </a:solidFill>
                        </a:rPr>
                        <a:t> </a:t>
                      </a:r>
                      <a:r>
                        <a:rPr lang="as-IN" sz="1600" b="1" dirty="0">
                          <a:solidFill>
                            <a:srgbClr val="C00000"/>
                          </a:solidFill>
                        </a:rPr>
                        <a:t>আজ</a:t>
                      </a:r>
                      <a:r>
                        <a:rPr lang="bn-IN" sz="1600" b="1" dirty="0">
                          <a:solidFill>
                            <a:srgbClr val="C00000"/>
                          </a:solidFill>
                        </a:rPr>
                        <a:t>ই</a:t>
                      </a:r>
                      <a:r>
                        <a:rPr lang="as-IN" sz="1600" b="1" dirty="0">
                          <a:solidFill>
                            <a:srgbClr val="C00000"/>
                          </a:solidFill>
                        </a:rPr>
                        <a:t> তাড়াও </a:t>
                      </a:r>
                      <a:endParaRPr lang="en-IN" sz="1600" b="1" dirty="0">
                        <a:solidFill>
                          <a:srgbClr val="C00000"/>
                        </a:solidFill>
                      </a:endParaRP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s-IN" sz="1600" dirty="0"/>
                        <a:t>হয় ঝাঁট দিয়ে পরিষ্কার করে বার করে দিন, অথবা মাটি কেটে ড্রেন এর সাথে যুক্ত করে দিন, অথবা মাটি বা বালি দিয়ে বুজিয়ে দিন।</a:t>
                      </a:r>
                      <a:endParaRPr lang="as-IN" sz="1600" dirty="0">
                        <a:solidFill>
                          <a:srgbClr val="FF0000"/>
                        </a:solidFill>
                      </a:endParaRPr>
                    </a:p>
                  </a:txBody>
                  <a:tcPr>
                    <a:blipFill>
                      <a:blip r:embed="rId3"/>
                      <a:tile tx="0" ty="0" sx="100000" sy="100000" flip="none" algn="tl"/>
                    </a:blipFill>
                  </a:tcPr>
                </a:tc>
                <a:extLst>
                  <a:ext uri="{0D108BD9-81ED-4DB2-BD59-A6C34878D82A}">
                    <a16:rowId xmlns:a16="http://schemas.microsoft.com/office/drawing/2014/main" val="10006"/>
                  </a:ext>
                </a:extLst>
              </a:tr>
              <a:tr h="5922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s-IN" sz="1600" b="1" dirty="0">
                          <a:solidFill>
                            <a:srgbClr val="C00000"/>
                          </a:solidFill>
                        </a:rPr>
                        <a:t>না যদি হয় </a:t>
                      </a:r>
                      <a:r>
                        <a:rPr lang="en-US" sz="1600" b="1" dirty="0">
                          <a:solidFill>
                            <a:srgbClr val="C00000"/>
                          </a:solidFill>
                        </a:rPr>
                        <a:t>,</a:t>
                      </a:r>
                      <a:r>
                        <a:rPr lang="as-IN" sz="1600" b="1" dirty="0">
                          <a:solidFill>
                            <a:srgbClr val="C00000"/>
                          </a:solidFill>
                        </a:rPr>
                        <a:t> স্প্রে- ছ</a:t>
                      </a:r>
                      <a:r>
                        <a:rPr lang="as-IN" sz="1600" b="1" kern="1200" dirty="0">
                          <a:solidFill>
                            <a:srgbClr val="C00000"/>
                          </a:solidFill>
                          <a:latin typeface="+mn-lt"/>
                          <a:ea typeface="+mn-ea"/>
                          <a:cs typeface="+mn-cs"/>
                        </a:rPr>
                        <a:t>ড়াও</a:t>
                      </a:r>
                    </a:p>
                    <a:p>
                      <a:endParaRPr lang="en-IN" sz="1600" b="1" dirty="0">
                        <a:solidFill>
                          <a:srgbClr val="C00000"/>
                        </a:solidFill>
                      </a:endParaRP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s-IN" sz="1600" dirty="0"/>
                        <a:t>যদি জল বার করে দেওয়া সম্ভব না হয় তাহলে লার্ভিসাইড স্প্রে করুন।</a:t>
                      </a:r>
                    </a:p>
                  </a:txBody>
                  <a:tcPr>
                    <a:blipFill>
                      <a:blip r:embed="rId3"/>
                      <a:tile tx="0" ty="0" sx="100000" sy="100000" flip="none" algn="tl"/>
                    </a:blipFill>
                  </a:tcPr>
                </a:tc>
                <a:extLst>
                  <a:ext uri="{0D108BD9-81ED-4DB2-BD59-A6C34878D82A}">
                    <a16:rowId xmlns:a16="http://schemas.microsoft.com/office/drawing/2014/main" val="10007"/>
                  </a:ext>
                </a:extLst>
              </a:tr>
              <a:tr h="846117">
                <a:tc>
                  <a:txBody>
                    <a:bodyPr/>
                    <a:lstStyle/>
                    <a:p>
                      <a:r>
                        <a:rPr lang="as-IN" sz="1600" b="1" dirty="0">
                          <a:solidFill>
                            <a:srgbClr val="C00000"/>
                          </a:solidFill>
                        </a:rPr>
                        <a:t>৭ দিন বা</a:t>
                      </a:r>
                      <a:r>
                        <a:rPr lang="bn-IN" sz="1600" b="1" dirty="0">
                          <a:solidFill>
                            <a:srgbClr val="C00000"/>
                          </a:solidFill>
                        </a:rPr>
                        <a:t>দে</a:t>
                      </a:r>
                      <a:r>
                        <a:rPr lang="as-IN" sz="1600" b="1" dirty="0">
                          <a:solidFill>
                            <a:srgbClr val="C00000"/>
                          </a:solidFill>
                        </a:rPr>
                        <a:t> ফিরে চাও</a:t>
                      </a:r>
                      <a:endParaRPr lang="as-IN" sz="1600" dirty="0"/>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s-IN" sz="1600" dirty="0"/>
                        <a:t>এই সব নিয়ন্ত্রণ কাজ প্রতি ৭ দিন অন্তর পুনরায় করে মশার বংশ ধ্বংস করুন।</a:t>
                      </a:r>
                      <a:endParaRPr lang="en-IN" sz="1600" dirty="0"/>
                    </a:p>
                  </a:txBody>
                  <a:tcPr>
                    <a:blipFill>
                      <a:blip r:embed="rId3"/>
                      <a:tile tx="0" ty="0" sx="100000" sy="100000" flip="none" algn="tl"/>
                    </a:blipFill>
                  </a:tcPr>
                </a:tc>
                <a:extLst>
                  <a:ext uri="{0D108BD9-81ED-4DB2-BD59-A6C34878D82A}">
                    <a16:rowId xmlns:a16="http://schemas.microsoft.com/office/drawing/2014/main" val="10008"/>
                  </a:ext>
                </a:extLst>
              </a:tr>
            </a:tbl>
          </a:graphicData>
        </a:graphic>
      </p:graphicFrame>
      <p:pic>
        <p:nvPicPr>
          <p:cNvPr id="2050" name="Picture 2" descr="Image result for animated picture to defeat mosquito"/>
          <p:cNvPicPr>
            <a:picLocks noChangeAspect="1" noChangeArrowheads="1"/>
          </p:cNvPicPr>
          <p:nvPr/>
        </p:nvPicPr>
        <p:blipFill>
          <a:blip r:embed="rId5" cstate="print"/>
          <a:srcRect/>
          <a:stretch>
            <a:fillRect/>
          </a:stretch>
        </p:blipFill>
        <p:spPr bwMode="auto">
          <a:xfrm>
            <a:off x="7632848" y="198103"/>
            <a:ext cx="1259632" cy="854633"/>
          </a:xfrm>
          <a:prstGeom prst="rect">
            <a:avLst/>
          </a:prstGeom>
          <a:noFill/>
        </p:spPr>
      </p:pic>
      <p:pic>
        <p:nvPicPr>
          <p:cNvPr id="2052" name="Picture 4" descr="Image result for animated picture fight mosquito"/>
          <p:cNvPicPr>
            <a:picLocks noChangeAspect="1" noChangeArrowheads="1"/>
          </p:cNvPicPr>
          <p:nvPr/>
        </p:nvPicPr>
        <p:blipFill>
          <a:blip r:embed="rId6" cstate="print"/>
          <a:srcRect/>
          <a:stretch>
            <a:fillRect/>
          </a:stretch>
        </p:blipFill>
        <p:spPr bwMode="auto">
          <a:xfrm>
            <a:off x="251520" y="198103"/>
            <a:ext cx="1296144" cy="854633"/>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6507" y="476672"/>
            <a:ext cx="597666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s-IN" sz="2800" b="1" dirty="0">
                <a:solidFill>
                  <a:srgbClr val="FF0000"/>
                </a:solidFill>
              </a:rPr>
              <a:t>বিভিন্ন বিভাগের সমন্বিত প্রচেষ্টা</a:t>
            </a:r>
          </a:p>
        </p:txBody>
      </p:sp>
      <p:sp>
        <p:nvSpPr>
          <p:cNvPr id="5" name="Rectangle 4"/>
          <p:cNvSpPr/>
          <p:nvPr/>
        </p:nvSpPr>
        <p:spPr>
          <a:xfrm>
            <a:off x="467544" y="1556792"/>
            <a:ext cx="8352928" cy="4727448"/>
          </a:xfrm>
          <a:prstGeom prst="rect">
            <a:avLst/>
          </a:prstGeom>
        </p:spPr>
        <p:txBody>
          <a:bodyPr wrap="square">
            <a:spAutoFit/>
          </a:bodyPr>
          <a:lstStyle/>
          <a:p>
            <a:pPr>
              <a:lnSpc>
                <a:spcPct val="114000"/>
              </a:lnSpc>
            </a:pPr>
            <a:r>
              <a:rPr lang="as-IN" sz="2000" dirty="0">
                <a:solidFill>
                  <a:srgbClr val="C00000"/>
                </a:solidFill>
              </a:rPr>
              <a:t>বাড়ির </a:t>
            </a:r>
            <a:r>
              <a:rPr lang="bn-IN" sz="2000" dirty="0">
                <a:solidFill>
                  <a:srgbClr val="C00000"/>
                </a:solidFill>
              </a:rPr>
              <a:t>ভি</a:t>
            </a:r>
            <a:r>
              <a:rPr lang="as-IN" sz="2000" dirty="0">
                <a:solidFill>
                  <a:srgbClr val="C00000"/>
                </a:solidFill>
              </a:rPr>
              <a:t>তরে বিভিন্ন পাত্র যেখানে জল জমে থাকলে মশা</a:t>
            </a:r>
            <a:r>
              <a:rPr lang="en-US" sz="2000" dirty="0">
                <a:solidFill>
                  <a:srgbClr val="C00000"/>
                </a:solidFill>
              </a:rPr>
              <a:t>  </a:t>
            </a:r>
            <a:r>
              <a:rPr lang="as-IN" sz="2000" dirty="0">
                <a:solidFill>
                  <a:srgbClr val="C00000"/>
                </a:solidFill>
              </a:rPr>
              <a:t>ডিম পাড়তে  পারে</a:t>
            </a:r>
            <a:r>
              <a:rPr lang="en-US" sz="2000" dirty="0">
                <a:solidFill>
                  <a:srgbClr val="C00000"/>
                </a:solidFill>
              </a:rPr>
              <a:t>  </a:t>
            </a:r>
            <a:r>
              <a:rPr lang="as-IN" sz="2000" dirty="0">
                <a:solidFill>
                  <a:srgbClr val="C00000"/>
                </a:solidFill>
              </a:rPr>
              <a:t>এমন</a:t>
            </a:r>
            <a:r>
              <a:rPr lang="en-US" sz="2000" dirty="0">
                <a:solidFill>
                  <a:srgbClr val="C00000"/>
                </a:solidFill>
              </a:rPr>
              <a:t> </a:t>
            </a:r>
            <a:r>
              <a:rPr lang="as-IN" sz="2000" dirty="0">
                <a:solidFill>
                  <a:srgbClr val="C00000"/>
                </a:solidFill>
              </a:rPr>
              <a:t>সব পাত্র ধ্বংস করা ছাড়াও মশা নিয়ন্ত্রণের জন্য নিম্নলিখিত কাজগুলি করতে হবে যেমন:</a:t>
            </a:r>
            <a:endParaRPr lang="bn-IN" sz="2000" dirty="0">
              <a:solidFill>
                <a:srgbClr val="C00000"/>
              </a:solidFill>
            </a:endParaRPr>
          </a:p>
          <a:p>
            <a:pPr>
              <a:lnSpc>
                <a:spcPct val="114000"/>
              </a:lnSpc>
            </a:pPr>
            <a:endParaRPr lang="as-IN" sz="2000" dirty="0">
              <a:solidFill>
                <a:srgbClr val="C00000"/>
              </a:solidFill>
            </a:endParaRPr>
          </a:p>
          <a:p>
            <a:pPr marL="342900" indent="-342900">
              <a:lnSpc>
                <a:spcPct val="150000"/>
              </a:lnSpc>
              <a:buClr>
                <a:srgbClr val="FF0000"/>
              </a:buClr>
              <a:buFont typeface="Wingdings" panose="05000000000000000000" pitchFamily="2" charset="2"/>
              <a:buChar char="Ø"/>
            </a:pPr>
            <a:r>
              <a:rPr lang="as-IN" sz="2000" dirty="0"/>
              <a:t>নিয়মিত আবর্জনা পরিষ্কার করতে হবে।</a:t>
            </a:r>
            <a:endParaRPr lang="bn-IN" sz="2000" dirty="0"/>
          </a:p>
          <a:p>
            <a:pPr marL="342900" indent="-342900">
              <a:lnSpc>
                <a:spcPct val="150000"/>
              </a:lnSpc>
              <a:buClr>
                <a:srgbClr val="FF0000"/>
              </a:buClr>
              <a:buFont typeface="Wingdings" panose="05000000000000000000" pitchFamily="2" charset="2"/>
              <a:buChar char="Ø"/>
            </a:pPr>
            <a:r>
              <a:rPr lang="en-US" sz="2000" dirty="0" err="1"/>
              <a:t>বন্ধ</a:t>
            </a:r>
            <a:r>
              <a:rPr lang="en-US" sz="2000" dirty="0"/>
              <a:t> </a:t>
            </a:r>
            <a:r>
              <a:rPr lang="bn-IN" sz="2000" dirty="0"/>
              <a:t>নর্দমা</a:t>
            </a:r>
            <a:r>
              <a:rPr lang="en-US" sz="2000" dirty="0"/>
              <a:t> </a:t>
            </a:r>
            <a:r>
              <a:rPr lang="as-IN" sz="2000" dirty="0"/>
              <a:t>পরিষ্কার করতে হবে।</a:t>
            </a:r>
            <a:endParaRPr lang="bn-IN" sz="2000" dirty="0"/>
          </a:p>
          <a:p>
            <a:pPr marL="342900" indent="-342900">
              <a:lnSpc>
                <a:spcPct val="150000"/>
              </a:lnSpc>
              <a:buClr>
                <a:srgbClr val="FF0000"/>
              </a:buClr>
              <a:buFont typeface="Wingdings" panose="05000000000000000000" pitchFamily="2" charset="2"/>
              <a:buChar char="Ø"/>
            </a:pPr>
            <a:r>
              <a:rPr lang="as-IN" sz="2000" dirty="0"/>
              <a:t>খানাখন্দ নিকাশির</a:t>
            </a:r>
            <a:r>
              <a:rPr lang="en-US" sz="2000" dirty="0"/>
              <a:t> </a:t>
            </a:r>
            <a:r>
              <a:rPr lang="as-IN" sz="2000" dirty="0"/>
              <a:t>ব্যবস্থা করতে হবে।</a:t>
            </a:r>
            <a:endParaRPr lang="bn-IN" sz="2000" dirty="0"/>
          </a:p>
          <a:p>
            <a:pPr marL="342900" indent="-342900">
              <a:lnSpc>
                <a:spcPct val="150000"/>
              </a:lnSpc>
              <a:buClr>
                <a:srgbClr val="FF0000"/>
              </a:buClr>
              <a:buFont typeface="Wingdings" panose="05000000000000000000" pitchFamily="2" charset="2"/>
              <a:buChar char="Ø"/>
            </a:pPr>
            <a:r>
              <a:rPr lang="bn-IN" sz="2000" dirty="0"/>
              <a:t>নী</a:t>
            </a:r>
            <a:r>
              <a:rPr lang="as-IN" sz="2000" dirty="0"/>
              <a:t>চু জায়গা যেখানে জল জমে এমন সব জায়গা বুজিয়ে দেওয়ার </a:t>
            </a:r>
            <a:r>
              <a:rPr lang="bn-IN" sz="2000" dirty="0"/>
              <a:t>ব্য</a:t>
            </a:r>
            <a:r>
              <a:rPr lang="as-IN" sz="2000" dirty="0"/>
              <a:t>বস্থা করতে হবে।</a:t>
            </a:r>
            <a:endParaRPr lang="bn-IN" sz="2000" dirty="0"/>
          </a:p>
          <a:p>
            <a:pPr>
              <a:lnSpc>
                <a:spcPct val="150000"/>
              </a:lnSpc>
              <a:buClr>
                <a:srgbClr val="FF0000"/>
              </a:buClr>
            </a:pPr>
            <a:r>
              <a:rPr lang="as-IN" sz="2000" b="1" dirty="0">
                <a:solidFill>
                  <a:srgbClr val="C00000"/>
                </a:solidFill>
              </a:rPr>
              <a:t>অতএব </a:t>
            </a:r>
            <a:r>
              <a:rPr lang="en-US" sz="2000" b="1" dirty="0">
                <a:solidFill>
                  <a:srgbClr val="C00000"/>
                </a:solidFill>
              </a:rPr>
              <a:t> </a:t>
            </a:r>
            <a:r>
              <a:rPr lang="as-IN" sz="2000" b="1" dirty="0">
                <a:solidFill>
                  <a:srgbClr val="C00000"/>
                </a:solidFill>
              </a:rPr>
              <a:t>মিউনিসিপ্যালিটির বিভিন্ন বিভাগের সমবেত চেষ্টায় বা সহযোগিতায় ভেক্টর কন্ট্রোল করতে হবে।</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052736"/>
            <a:ext cx="8424936" cy="5062924"/>
          </a:xfrm>
          <a:prstGeom prst="rect">
            <a:avLst/>
          </a:prstGeom>
        </p:spPr>
        <p:txBody>
          <a:bodyPr wrap="square">
            <a:spAutoFit/>
          </a:bodyPr>
          <a:lstStyle/>
          <a:p>
            <a:pPr marL="285750" lvl="0" indent="-285750" algn="just">
              <a:lnSpc>
                <a:spcPct val="150000"/>
              </a:lnSpc>
              <a:spcBef>
                <a:spcPts val="600"/>
              </a:spcBef>
              <a:spcAft>
                <a:spcPts val="600"/>
              </a:spcAft>
              <a:buClr>
                <a:srgbClr val="FF0000"/>
              </a:buClr>
              <a:buFont typeface="Wingdings" panose="05000000000000000000" pitchFamily="2" charset="2"/>
              <a:buChar char="Ø"/>
            </a:pP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ওয়ার্ড</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পিছু</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১ </a:t>
            </a:r>
            <a:r>
              <a:rPr lang="en-US" sz="1600" dirty="0" err="1">
                <a:solidFill>
                  <a:srgbClr val="C00000"/>
                </a:solidFill>
                <a:latin typeface="Nirmala UI" panose="020B0502040204020203" pitchFamily="34" charset="0"/>
                <a:ea typeface="Times New Roman" panose="02020603050405020304" pitchFamily="18" charset="0"/>
                <a:cs typeface="Times New Roman" panose="02020603050405020304" pitchFamily="18" charset="0"/>
              </a:rPr>
              <a:t>টি</a:t>
            </a:r>
            <a:r>
              <a:rPr lang="en-US" sz="1600"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করে</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টিম</a:t>
            </a:r>
            <a:r>
              <a:rPr lang="en-US" sz="1600" dirty="0">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থাকবে</a:t>
            </a:r>
            <a:r>
              <a:rPr lang="en-US" sz="1600" dirty="0">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a:t>
            </a:r>
            <a:r>
              <a:rPr lang="bn-IN" sz="1600" dirty="0">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 </a:t>
            </a:r>
          </a:p>
          <a:p>
            <a:pPr marL="285750" lvl="0" indent="-285750" algn="just">
              <a:lnSpc>
                <a:spcPct val="150000"/>
              </a:lnSpc>
              <a:spcBef>
                <a:spcPts val="600"/>
              </a:spcBef>
              <a:spcAft>
                <a:spcPts val="600"/>
              </a:spcAft>
              <a:buClr>
                <a:srgbClr val="FF0000"/>
              </a:buClr>
              <a:buFont typeface="Wingdings" panose="05000000000000000000" pitchFamily="2" charset="2"/>
              <a:buChar char="Ø"/>
            </a:pPr>
            <a:r>
              <a:rPr lang="as-IN" sz="1600" dirty="0"/>
              <a:t>প্রতিটি </a:t>
            </a:r>
            <a:r>
              <a:rPr lang="as-IN" sz="1600" b="1" dirty="0">
                <a:solidFill>
                  <a:srgbClr val="C00000"/>
                </a:solidFill>
              </a:rPr>
              <a:t>ভেক্টর কন্ট্রোল </a:t>
            </a:r>
            <a:r>
              <a:rPr lang="as-IN" sz="1600" dirty="0"/>
              <a:t>টিমে </a:t>
            </a:r>
            <a:r>
              <a:rPr lang="bn-IN" sz="1600" dirty="0">
                <a:solidFill>
                  <a:srgbClr val="C00000"/>
                </a:solidFill>
              </a:rPr>
              <a:t>৬</a:t>
            </a:r>
            <a:r>
              <a:rPr lang="en-US" sz="1600" dirty="0">
                <a:solidFill>
                  <a:srgbClr val="C00000"/>
                </a:solidFill>
              </a:rPr>
              <a:t> </a:t>
            </a:r>
            <a:r>
              <a:rPr lang="as-IN" sz="1600" dirty="0">
                <a:solidFill>
                  <a:srgbClr val="C00000"/>
                </a:solidFill>
              </a:rPr>
              <a:t>জন </a:t>
            </a:r>
            <a:r>
              <a:rPr lang="as-IN" sz="1600" dirty="0"/>
              <a:t>কর্মী থাকবে।</a:t>
            </a:r>
            <a:r>
              <a:rPr lang="en-US" sz="1600" dirty="0">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 </a:t>
            </a:r>
            <a:r>
              <a:rPr lang="bn-IN" sz="1600" dirty="0">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৬</a:t>
            </a:r>
            <a:r>
              <a:rPr lang="en-US" sz="1600" dirty="0">
                <a:solidFill>
                  <a:srgbClr val="C00000"/>
                </a:solidFill>
                <a:latin typeface="Nirmala UI" panose="020B0502040204020203"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জন</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কর্মী</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অন্তত</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bn-IN" sz="1600"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২</a:t>
            </a:r>
            <a:r>
              <a:rPr lang="en-US" sz="1600" dirty="0">
                <a:solidFill>
                  <a:srgbClr val="C00000"/>
                </a:solidFill>
                <a:latin typeface="Nirmala UI" panose="020B0502040204020203" pitchFamily="34" charset="0"/>
                <a:ea typeface="Times New Roman" panose="02020603050405020304" pitchFamily="18" charset="0"/>
                <a:cs typeface="Times New Roman" panose="02020603050405020304" pitchFamily="18" charset="0"/>
              </a:rPr>
              <a:t> </a:t>
            </a:r>
            <a:r>
              <a:rPr lang="en-US" sz="1600" dirty="0" err="1">
                <a:solidFill>
                  <a:srgbClr val="C00000"/>
                </a:solidFill>
                <a:latin typeface="Nirmala UI" panose="020B0502040204020203" pitchFamily="34" charset="0"/>
                <a:ea typeface="Times New Roman" panose="02020603050405020304" pitchFamily="18" charset="0"/>
                <a:cs typeface="Times New Roman" panose="02020603050405020304" pitchFamily="18" charset="0"/>
              </a:rPr>
              <a:t>জন</a:t>
            </a:r>
            <a:r>
              <a:rPr lang="en-US" sz="1600"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C00000"/>
                </a:solidFill>
                <a:latin typeface="Nirmala UI" panose="020B0502040204020203" pitchFamily="34" charset="0"/>
                <a:ea typeface="Times New Roman" panose="02020603050405020304" pitchFamily="18" charset="0"/>
                <a:cs typeface="Times New Roman" panose="02020603050405020304" pitchFamily="18" charset="0"/>
              </a:rPr>
              <a:t>স্প্রে</a:t>
            </a:r>
            <a:r>
              <a:rPr lang="en-US" sz="1600"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a:t>
            </a:r>
            <a:r>
              <a:rPr lang="en-US" sz="1600" dirty="0">
                <a:solidFill>
                  <a:srgbClr val="C00000"/>
                </a:solidFill>
                <a:latin typeface="Nirmala UI" panose="020B0502040204020203" pitchFamily="34" charset="0"/>
                <a:ea typeface="Times New Roman" panose="02020603050405020304" pitchFamily="18" charset="0"/>
                <a:cs typeface="Times New Roman" panose="02020603050405020304" pitchFamily="18" charset="0"/>
              </a:rPr>
              <a:t>র</a:t>
            </a:r>
            <a:r>
              <a:rPr lang="en-US" sz="1600"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কাজ</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জানা</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কর্মী</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এবং</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বাকিরা</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সাধারণ</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কর্মী</a:t>
            </a:r>
            <a:r>
              <a:rPr lang="en-US" sz="1600" dirty="0">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টিমে</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দু</a:t>
            </a:r>
            <a:r>
              <a:rPr lang="bn-IN" sz="1600" dirty="0">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টি</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করে</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স্প্রে</a:t>
            </a:r>
            <a:r>
              <a:rPr lang="en-US" sz="1600"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যন্ত্র</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(knapsack sprayer)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থাকবে</a:t>
            </a:r>
            <a:r>
              <a:rPr lang="en-US" sz="1600" dirty="0">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a:t>
            </a:r>
            <a:endParaRPr lang="bn-IN" sz="1600" dirty="0">
              <a:solidFill>
                <a:srgbClr val="222222"/>
              </a:solidFill>
              <a:latin typeface="Nirmala UI" panose="020B0502040204020203" pitchFamily="34" charset="0"/>
              <a:ea typeface="Times New Roman" panose="02020603050405020304" pitchFamily="18" charset="0"/>
              <a:cs typeface="Times New Roman" panose="02020603050405020304" pitchFamily="18" charset="0"/>
            </a:endParaRPr>
          </a:p>
          <a:p>
            <a:pPr marL="285750" lvl="0" indent="-285750" algn="just">
              <a:lnSpc>
                <a:spcPct val="150000"/>
              </a:lnSpc>
              <a:spcBef>
                <a:spcPts val="600"/>
              </a:spcBef>
              <a:spcAft>
                <a:spcPts val="600"/>
              </a:spcAft>
              <a:buClr>
                <a:srgbClr val="FF0000"/>
              </a:buClr>
              <a:buFont typeface="Wingdings" panose="05000000000000000000" pitchFamily="2" charset="2"/>
              <a:buChar char="Ø"/>
            </a:pPr>
            <a:r>
              <a:rPr lang="as-IN" sz="1600" dirty="0"/>
              <a:t>ভেক্টর কন্ট্রোল টিম মাসে দু</a:t>
            </a:r>
            <a:r>
              <a:rPr lang="bn-IN" sz="1600" dirty="0"/>
              <a:t>’</a:t>
            </a:r>
            <a:r>
              <a:rPr lang="as-IN" sz="1600" dirty="0"/>
              <a:t>বার </a:t>
            </a:r>
            <a:r>
              <a:rPr lang="bn-IN" sz="1600" dirty="0"/>
              <a:t>৭</a:t>
            </a:r>
            <a:r>
              <a:rPr lang="as-IN" sz="1600" dirty="0"/>
              <a:t> দিন করে নিয়ন্ত্রণের কাজ করবে।</a:t>
            </a:r>
            <a:endParaRPr lang="bn-IN" sz="1600" dirty="0"/>
          </a:p>
          <a:p>
            <a:pPr marL="285750" lvl="0" indent="-285750" algn="just">
              <a:lnSpc>
                <a:spcPct val="150000"/>
              </a:lnSpc>
              <a:spcBef>
                <a:spcPts val="600"/>
              </a:spcBef>
              <a:spcAft>
                <a:spcPts val="600"/>
              </a:spcAft>
              <a:buClr>
                <a:srgbClr val="FF0000"/>
              </a:buClr>
              <a:buFont typeface="Wingdings" panose="05000000000000000000" pitchFamily="2" charset="2"/>
              <a:buChar char="Ø"/>
            </a:pPr>
            <a:r>
              <a:rPr lang="en-US" sz="1600" dirty="0">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HTH team</a:t>
            </a:r>
            <a:r>
              <a:rPr lang="en-IN" sz="1600" dirty="0"/>
              <a:t>  </a:t>
            </a:r>
            <a:r>
              <a:rPr lang="as-IN" sz="1600" dirty="0"/>
              <a:t>মাসে দু</a:t>
            </a:r>
            <a:r>
              <a:rPr lang="bn-IN" sz="1600" dirty="0"/>
              <a:t>’</a:t>
            </a:r>
            <a:r>
              <a:rPr lang="as-IN" sz="1600" dirty="0"/>
              <a:t>বার </a:t>
            </a:r>
            <a:r>
              <a:rPr lang="bn-IN" sz="1600" dirty="0"/>
              <a:t>৫</a:t>
            </a:r>
            <a:r>
              <a:rPr lang="as-IN" sz="1600" dirty="0"/>
              <a:t> দিন করে কাজ করবে। তারা প্রতিদিন </a:t>
            </a:r>
            <a:r>
              <a:rPr lang="en-IN" dirty="0"/>
              <a:t>Form-3 report </a:t>
            </a:r>
            <a:r>
              <a:rPr lang="bn-IN" sz="1600" dirty="0"/>
              <a:t>পূরণ করে</a:t>
            </a:r>
            <a:r>
              <a:rPr lang="as-IN" sz="1600" dirty="0"/>
              <a:t> সেটি ভেক্টর কন্ট্রোল টিমকে দেবে।</a:t>
            </a:r>
            <a:endParaRPr lang="en-US" sz="1600" dirty="0">
              <a:latin typeface="Nirmala UI" panose="020B0502040204020203" pitchFamily="34" charset="0"/>
              <a:ea typeface="Times New Roman" panose="02020603050405020304" pitchFamily="18" charset="0"/>
              <a:cs typeface="Times New Roman" panose="02020603050405020304" pitchFamily="18" charset="0"/>
            </a:endParaRPr>
          </a:p>
          <a:p>
            <a:pPr algn="just">
              <a:lnSpc>
                <a:spcPct val="150000"/>
              </a:lnSpc>
            </a:pPr>
            <a:r>
              <a:rPr lang="as-IN" sz="1600" dirty="0"/>
              <a:t>ভেক্টর কন্ট্রোল টিম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ওয়ার্ডের</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সব</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জায়গায়</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ঘুরে</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দেখবে</a:t>
            </a:r>
            <a:r>
              <a:rPr lang="bn-IN" sz="1600" dirty="0">
                <a:latin typeface="Nirmala UI" panose="020B0502040204020203" pitchFamily="34" charset="0"/>
                <a:ea typeface="Times New Roman" panose="02020603050405020304" pitchFamily="18" charset="0"/>
                <a:cs typeface="Times New Roman" panose="02020603050405020304" pitchFamily="18" charset="0"/>
              </a:rPr>
              <a:t> </a:t>
            </a:r>
            <a:r>
              <a:rPr lang="en-US" sz="1600" dirty="0">
                <a:latin typeface="Arial" panose="020B0604020202020204" pitchFamily="34" charset="0"/>
                <a:ea typeface="Times New Roman" panose="02020603050405020304" pitchFamily="18" charset="0"/>
                <a:cs typeface="Times New Roman" panose="02020603050405020304" pitchFamily="18" charset="0"/>
              </a:rPr>
              <a:t>-</a:t>
            </a:r>
            <a:r>
              <a:rPr lang="en-US" sz="1600" dirty="0">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বাড়ির</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সীমানার</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bn-IN" sz="1600" dirty="0">
                <a:latin typeface="Nirmala UI" panose="020B0502040204020203" pitchFamily="34" charset="0"/>
                <a:ea typeface="Times New Roman" panose="02020603050405020304" pitchFamily="18" charset="0"/>
                <a:cs typeface="Times New Roman" panose="02020603050405020304" pitchFamily="18" charset="0"/>
              </a:rPr>
              <a:t>ভিতরে</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এবং</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বাইরে</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রাস্তাঘাট</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বাজার</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কারখানা</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মাঠ</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খোলা</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জায়গা</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প্রভৃতি</a:t>
            </a:r>
            <a:r>
              <a:rPr lang="en-US" sz="1600" dirty="0">
                <a:latin typeface="Nirmala UI" panose="020B0502040204020203" pitchFamily="34" charset="0"/>
                <a:ea typeface="Times New Roman" panose="02020603050405020304" pitchFamily="18" charset="0"/>
                <a:cs typeface="Times New Roman" panose="02020603050405020304" pitchFamily="18" charset="0"/>
              </a:rPr>
              <a:t>।</a:t>
            </a:r>
            <a:r>
              <a:rPr lang="bn-IN" sz="1600" dirty="0">
                <a:latin typeface="Nirmala UI" panose="020B0502040204020203" pitchFamily="34" charset="0"/>
                <a:ea typeface="Times New Roman" panose="02020603050405020304" pitchFamily="18" charset="0"/>
                <a:cs typeface="Times New Roman" panose="02020603050405020304" pitchFamily="18" charset="0"/>
              </a:rPr>
              <a:t> এর</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মধ্যে</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as-IN" sz="1600" dirty="0"/>
              <a:t>যে</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জায়গাগুলিতে</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লার্ভা</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পাওয়া</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গেছে</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বলে</a:t>
            </a:r>
            <a:r>
              <a:rPr lang="en-US" sz="1600" dirty="0">
                <a:latin typeface="Arial" panose="020B0604020202020204" pitchFamily="34" charset="0"/>
                <a:ea typeface="Times New Roman" panose="02020603050405020304" pitchFamily="18" charset="0"/>
                <a:cs typeface="Times New Roman" panose="02020603050405020304" pitchFamily="18" charset="0"/>
              </a:rPr>
              <a:t>  HTH Team Form 3 -</a:t>
            </a:r>
            <a:r>
              <a:rPr lang="en-US" sz="1600" dirty="0">
                <a:latin typeface="Nirmala UI" panose="020B0502040204020203" pitchFamily="34" charset="0"/>
                <a:ea typeface="Times New Roman" panose="02020603050405020304" pitchFamily="18" charset="0"/>
                <a:cs typeface="Times New Roman" panose="02020603050405020304" pitchFamily="18" charset="0"/>
              </a:rPr>
              <a:t>এ</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উল্লেখ</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করে</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দেবেন</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সেখানে</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a:latin typeface="Nirmala UI" panose="020B0502040204020203" pitchFamily="34" charset="0"/>
                <a:ea typeface="Times New Roman" panose="02020603050405020304" pitchFamily="18" charset="0"/>
                <a:cs typeface="Times New Roman" panose="02020603050405020304" pitchFamily="18" charset="0"/>
              </a:rPr>
              <a:t>১</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দিনের</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মধ্যেই</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as-IN" sz="1600" dirty="0"/>
              <a:t>যথাযথ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ব্যবস্থা</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নিতে</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হবে</a:t>
            </a:r>
            <a:r>
              <a:rPr lang="en-US" sz="1600" dirty="0">
                <a:latin typeface="Nirmala UI" panose="020B0502040204020203" pitchFamily="34" charset="0"/>
                <a:ea typeface="Times New Roman" panose="02020603050405020304" pitchFamily="18" charset="0"/>
                <a:cs typeface="Times New Roman" panose="02020603050405020304" pitchFamily="18" charset="0"/>
              </a:rPr>
              <a:t>।</a:t>
            </a:r>
            <a:endParaRPr lang="en-US" sz="1600" dirty="0"/>
          </a:p>
          <a:p>
            <a:pPr algn="just">
              <a:lnSpc>
                <a:spcPct val="150000"/>
              </a:lnSpc>
            </a:pPr>
            <a:r>
              <a:rPr lang="as-IN" dirty="0"/>
              <a:t> তারপর ফর্মটির ডানদিক পূরণ করে এবং সই করে ফর্মটি </a:t>
            </a:r>
            <a:r>
              <a:rPr lang="en-IN" sz="2000" dirty="0"/>
              <a:t>SI</a:t>
            </a:r>
            <a:r>
              <a:rPr lang="en-IN" dirty="0"/>
              <a:t> </a:t>
            </a:r>
            <a:r>
              <a:rPr lang="as-IN" dirty="0"/>
              <a:t>এর কাছে জমা দেবেন</a:t>
            </a:r>
            <a:r>
              <a:rPr lang="en-US" dirty="0">
                <a:latin typeface="Nirmala UI" panose="020B0502040204020203" pitchFamily="34" charset="0"/>
                <a:ea typeface="Times New Roman" panose="02020603050405020304" pitchFamily="18" charset="0"/>
                <a:cs typeface="Times New Roman" panose="02020603050405020304" pitchFamily="18" charset="0"/>
              </a:rPr>
              <a:t>।</a:t>
            </a:r>
            <a:endParaRPr lang="as-IN" dirty="0"/>
          </a:p>
          <a:p>
            <a:pPr lvl="0"/>
            <a:endParaRPr lang="en-US" dirty="0">
              <a:solidFill>
                <a:srgbClr val="222222"/>
              </a:solidFill>
              <a:latin typeface="Nirmala UI" panose="020B0502040204020203" pitchFamily="34" charset="0"/>
              <a:ea typeface="Times New Roman" panose="02020603050405020304" pitchFamily="18" charset="0"/>
              <a:cs typeface="Times New Roman" panose="02020603050405020304" pitchFamily="18" charset="0"/>
            </a:endParaRPr>
          </a:p>
        </p:txBody>
      </p:sp>
      <p:sp>
        <p:nvSpPr>
          <p:cNvPr id="3" name="TextBox 2"/>
          <p:cNvSpPr txBox="1"/>
          <p:nvPr/>
        </p:nvSpPr>
        <p:spPr>
          <a:xfrm>
            <a:off x="539552" y="260648"/>
            <a:ext cx="3744416" cy="49244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s-IN" sz="2600" b="1" dirty="0">
                <a:solidFill>
                  <a:srgbClr val="FF0000"/>
                </a:solidFill>
              </a:rPr>
              <a:t>ভেক্টর কন্ট্রোল টিম:</a:t>
            </a:r>
            <a:r>
              <a:rPr lang="en-US" sz="2600" b="1" dirty="0">
                <a:solidFill>
                  <a:srgbClr val="FF0000"/>
                </a:solidFill>
              </a:rPr>
              <a:t> </a:t>
            </a:r>
            <a:endParaRPr lang="as-IN" sz="2600" b="1" dirty="0">
              <a:solidFill>
                <a:srgbClr val="FF0000"/>
              </a:solidFill>
            </a:endParaRPr>
          </a:p>
        </p:txBody>
      </p:sp>
    </p:spTree>
    <p:extLst>
      <p:ext uri="{BB962C8B-B14F-4D97-AF65-F5344CB8AC3E}">
        <p14:creationId xmlns:p14="http://schemas.microsoft.com/office/powerpoint/2010/main" val="2523044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690983597"/>
              </p:ext>
            </p:extLst>
          </p:nvPr>
        </p:nvGraphicFramePr>
        <p:xfrm>
          <a:off x="4876800" y="1905000"/>
          <a:ext cx="2304256" cy="676523"/>
        </p:xfrm>
        <a:graphic>
          <a:graphicData uri="http://schemas.openxmlformats.org/presentationml/2006/ole">
            <mc:AlternateContent xmlns:mc="http://schemas.openxmlformats.org/markup-compatibility/2006">
              <mc:Choice xmlns:v="urn:schemas-microsoft-com:vml" Requires="v">
                <p:oleObj spid="_x0000_s1074" name="Packager Shell Object" showAsIcon="1" r:id="rId3" imgW="1704240" imgH="491040" progId="Package">
                  <p:embed/>
                </p:oleObj>
              </mc:Choice>
              <mc:Fallback>
                <p:oleObj name="Packager Shell Object" showAsIcon="1" r:id="rId3" imgW="1704240" imgH="491040" progId="Package">
                  <p:embed/>
                  <p:pic>
                    <p:nvPicPr>
                      <p:cNvPr id="0" name="Picture 14"/>
                      <p:cNvPicPr>
                        <a:picLocks noChangeAspect="1" noChangeArrowheads="1"/>
                      </p:cNvPicPr>
                      <p:nvPr/>
                    </p:nvPicPr>
                    <p:blipFill>
                      <a:blip r:embed="rId4"/>
                      <a:srcRect/>
                      <a:stretch>
                        <a:fillRect/>
                      </a:stretch>
                    </p:blipFill>
                    <p:spPr bwMode="auto">
                      <a:xfrm>
                        <a:off x="4876800" y="1905000"/>
                        <a:ext cx="2304256" cy="6765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016307978"/>
              </p:ext>
            </p:extLst>
          </p:nvPr>
        </p:nvGraphicFramePr>
        <p:xfrm>
          <a:off x="1447800" y="1828800"/>
          <a:ext cx="1944216" cy="778569"/>
        </p:xfrm>
        <a:graphic>
          <a:graphicData uri="http://schemas.openxmlformats.org/presentationml/2006/ole">
            <mc:AlternateContent xmlns:mc="http://schemas.openxmlformats.org/markup-compatibility/2006">
              <mc:Choice xmlns:v="urn:schemas-microsoft-com:vml" Requires="v">
                <p:oleObj spid="_x0000_s1075" name="Packager Shell Object" showAsIcon="1" r:id="rId5" imgW="1477800" imgH="491040" progId="Package">
                  <p:embed/>
                </p:oleObj>
              </mc:Choice>
              <mc:Fallback>
                <p:oleObj name="Packager Shell Object" showAsIcon="1" r:id="rId5" imgW="1477800" imgH="491040" progId="Package">
                  <p:embed/>
                  <p:pic>
                    <p:nvPicPr>
                      <p:cNvPr id="0"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1828800"/>
                        <a:ext cx="1944216" cy="7785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27979100"/>
              </p:ext>
            </p:extLst>
          </p:nvPr>
        </p:nvGraphicFramePr>
        <p:xfrm>
          <a:off x="4419600" y="3810000"/>
          <a:ext cx="1871663" cy="792163"/>
        </p:xfrm>
        <a:graphic>
          <a:graphicData uri="http://schemas.openxmlformats.org/presentationml/2006/ole">
            <mc:AlternateContent xmlns:mc="http://schemas.openxmlformats.org/markup-compatibility/2006">
              <mc:Choice xmlns:v="urn:schemas-microsoft-com:vml" Requires="v">
                <p:oleObj spid="_x0000_s1076" name="Packager Shell Object" showAsIcon="1" r:id="rId7" imgW="923760" imgH="489600" progId="Package">
                  <p:embed/>
                </p:oleObj>
              </mc:Choice>
              <mc:Fallback>
                <p:oleObj name="Packager Shell Object" showAsIcon="1" r:id="rId7" imgW="923760" imgH="489600" progId="Package">
                  <p:embed/>
                  <p:pic>
                    <p:nvPicPr>
                      <p:cNvPr id="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3810000"/>
                        <a:ext cx="1871663" cy="792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41" name="Object 17"/>
          <p:cNvGraphicFramePr>
            <a:graphicFrameLocks noChangeAspect="1"/>
          </p:cNvGraphicFramePr>
          <p:nvPr/>
        </p:nvGraphicFramePr>
        <p:xfrm>
          <a:off x="1905000" y="3810000"/>
          <a:ext cx="2006600" cy="850900"/>
        </p:xfrm>
        <a:graphic>
          <a:graphicData uri="http://schemas.openxmlformats.org/presentationml/2006/ole">
            <mc:AlternateContent xmlns:mc="http://schemas.openxmlformats.org/markup-compatibility/2006">
              <mc:Choice xmlns:v="urn:schemas-microsoft-com:vml" Requires="v">
                <p:oleObj spid="_x0000_s1077" name="Packager Shell Object" showAsIcon="1" r:id="rId9" imgW="1341720" imgH="491040" progId="Package">
                  <p:embed/>
                </p:oleObj>
              </mc:Choice>
              <mc:Fallback>
                <p:oleObj name="Packager Shell Object" showAsIcon="1" r:id="rId9" imgW="1341720" imgH="491040" progId="Package">
                  <p:embed/>
                  <p:pic>
                    <p:nvPicPr>
                      <p:cNvPr id="0"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5000" y="3810000"/>
                        <a:ext cx="2006600" cy="850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0132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472786" y="1127380"/>
            <a:ext cx="8280920" cy="3785652"/>
          </a:xfrm>
          <a:prstGeom prst="rect">
            <a:avLst/>
          </a:prstGeom>
        </p:spPr>
        <p:txBody>
          <a:bodyPr wrap="square">
            <a:spAutoFit/>
          </a:bodyPr>
          <a:lstStyle/>
          <a:p>
            <a:pPr marL="342900" indent="-342900">
              <a:lnSpc>
                <a:spcPct val="150000"/>
              </a:lnSpc>
              <a:buClr>
                <a:srgbClr val="FF0000"/>
              </a:buClr>
              <a:buFont typeface="Wingdings" panose="05000000000000000000" pitchFamily="2" charset="2"/>
              <a:buChar char="Ø"/>
            </a:pPr>
            <a:r>
              <a:rPr lang="as-IN" sz="2000" dirty="0"/>
              <a:t>ডেঙ্গু একটি ভাইরাস ঘটিত রোগ। </a:t>
            </a:r>
            <a:endParaRPr lang="bn-IN" sz="2000" dirty="0"/>
          </a:p>
          <a:p>
            <a:pPr marL="342900" indent="-342900">
              <a:lnSpc>
                <a:spcPct val="150000"/>
              </a:lnSpc>
              <a:buClr>
                <a:srgbClr val="FF0000"/>
              </a:buClr>
              <a:buFont typeface="Wingdings" panose="05000000000000000000" pitchFamily="2" charset="2"/>
              <a:buChar char="Ø"/>
            </a:pPr>
            <a:r>
              <a:rPr lang="as-IN" sz="2000" dirty="0"/>
              <a:t>এই রোগ এডিস</a:t>
            </a:r>
            <a:r>
              <a:rPr lang="en-US" sz="2000" dirty="0"/>
              <a:t> </a:t>
            </a:r>
            <a:r>
              <a:rPr lang="as-IN" sz="2000" dirty="0"/>
              <a:t>মশা ছড়ায়। </a:t>
            </a:r>
            <a:endParaRPr lang="bn-IN" sz="2000" dirty="0"/>
          </a:p>
          <a:p>
            <a:pPr marL="342900" indent="-342900">
              <a:lnSpc>
                <a:spcPct val="150000"/>
              </a:lnSpc>
              <a:buClr>
                <a:srgbClr val="FF0000"/>
              </a:buClr>
              <a:buFont typeface="Wingdings" panose="05000000000000000000" pitchFamily="2" charset="2"/>
              <a:buChar char="Ø"/>
            </a:pPr>
            <a:r>
              <a:rPr lang="as-IN" sz="2000" dirty="0"/>
              <a:t>মশা একটি ডেঙ্গু আক্রান্ত মানুষকে কামড়ালে</a:t>
            </a:r>
            <a:r>
              <a:rPr lang="en-US" sz="2000" dirty="0"/>
              <a:t>, </a:t>
            </a:r>
            <a:r>
              <a:rPr lang="as-IN" sz="2000" dirty="0"/>
              <a:t>মশার দেহে ডেঙ্গু ভাইরাস প্রবেশ করে। </a:t>
            </a:r>
            <a:r>
              <a:rPr lang="en-US" sz="2000" dirty="0" err="1"/>
              <a:t>তারপর</a:t>
            </a:r>
            <a:r>
              <a:rPr lang="en-US" sz="2000" dirty="0"/>
              <a:t> </a:t>
            </a:r>
            <a:r>
              <a:rPr lang="en-US" sz="2000" dirty="0" err="1"/>
              <a:t>মশার</a:t>
            </a:r>
            <a:r>
              <a:rPr lang="en-US" sz="2000" dirty="0"/>
              <a:t> </a:t>
            </a:r>
            <a:r>
              <a:rPr lang="en-US" sz="2000" dirty="0" err="1"/>
              <a:t>দেহে</a:t>
            </a:r>
            <a:r>
              <a:rPr lang="en-US" sz="2000" dirty="0"/>
              <a:t> </a:t>
            </a:r>
            <a:r>
              <a:rPr lang="en-US" sz="2000" dirty="0" err="1"/>
              <a:t>ভাইরাসের</a:t>
            </a:r>
            <a:r>
              <a:rPr lang="en-US" sz="2000" dirty="0"/>
              <a:t> </a:t>
            </a:r>
            <a:r>
              <a:rPr lang="en-US" sz="2000" dirty="0" err="1"/>
              <a:t>সংখ্যা</a:t>
            </a:r>
            <a:r>
              <a:rPr lang="en-US" sz="2000" dirty="0"/>
              <a:t> </a:t>
            </a:r>
            <a:r>
              <a:rPr lang="en-US" sz="2000" dirty="0" err="1"/>
              <a:t>বৃদ্ধি</a:t>
            </a:r>
            <a:r>
              <a:rPr lang="en-US" sz="2000" dirty="0"/>
              <a:t> </a:t>
            </a:r>
            <a:r>
              <a:rPr lang="en-US" sz="2000" dirty="0" err="1"/>
              <a:t>পায়</a:t>
            </a:r>
            <a:r>
              <a:rPr lang="en-US" sz="2000" dirty="0"/>
              <a:t>। </a:t>
            </a:r>
            <a:r>
              <a:rPr lang="en-US" sz="2000" dirty="0" err="1"/>
              <a:t>এই</a:t>
            </a:r>
            <a:r>
              <a:rPr lang="en-US" sz="2000" dirty="0"/>
              <a:t> </a:t>
            </a:r>
            <a:r>
              <a:rPr lang="en-US" sz="2000" dirty="0" err="1"/>
              <a:t>মশা</a:t>
            </a:r>
            <a:r>
              <a:rPr lang="en-US" sz="2000" dirty="0"/>
              <a:t> </a:t>
            </a:r>
            <a:r>
              <a:rPr lang="en-US" sz="2000" dirty="0" err="1"/>
              <a:t>একজন</a:t>
            </a:r>
            <a:r>
              <a:rPr lang="en-US" sz="2000" dirty="0"/>
              <a:t> </a:t>
            </a:r>
            <a:r>
              <a:rPr lang="en-US" sz="2000" dirty="0" err="1"/>
              <a:t>সুস্থ</a:t>
            </a:r>
            <a:r>
              <a:rPr lang="en-US" sz="2000" dirty="0"/>
              <a:t> </a:t>
            </a:r>
            <a:r>
              <a:rPr lang="en-US" sz="2000" dirty="0" err="1"/>
              <a:t>মানুষকে</a:t>
            </a:r>
            <a:r>
              <a:rPr lang="en-US" sz="2000" dirty="0"/>
              <a:t> </a:t>
            </a:r>
            <a:r>
              <a:rPr lang="en-US" sz="2000" dirty="0" err="1"/>
              <a:t>কামড়ালে</a:t>
            </a:r>
            <a:r>
              <a:rPr lang="en-US" sz="2000" dirty="0"/>
              <a:t> </a:t>
            </a:r>
            <a:r>
              <a:rPr lang="en-US" sz="2000" dirty="0" err="1"/>
              <a:t>ডেঙ্গু</a:t>
            </a:r>
            <a:r>
              <a:rPr lang="en-US" sz="2000" dirty="0"/>
              <a:t> </a:t>
            </a:r>
            <a:r>
              <a:rPr lang="en-US" sz="2000" dirty="0" err="1"/>
              <a:t>ভাইরাস</a:t>
            </a:r>
            <a:r>
              <a:rPr lang="en-US" sz="2000" dirty="0"/>
              <a:t> </a:t>
            </a:r>
            <a:r>
              <a:rPr lang="en-US" sz="2000" dirty="0" err="1"/>
              <a:t>ওই</a:t>
            </a:r>
            <a:r>
              <a:rPr lang="en-US" sz="2000" dirty="0"/>
              <a:t> </a:t>
            </a:r>
            <a:r>
              <a:rPr lang="en-US" sz="2000" dirty="0" err="1"/>
              <a:t>মানুষের</a:t>
            </a:r>
            <a:r>
              <a:rPr lang="en-US" sz="2000" dirty="0"/>
              <a:t> </a:t>
            </a:r>
            <a:r>
              <a:rPr lang="en-US" sz="2000" dirty="0" err="1"/>
              <a:t>দেহে</a:t>
            </a:r>
            <a:r>
              <a:rPr lang="en-US" sz="2000" dirty="0"/>
              <a:t> </a:t>
            </a:r>
            <a:r>
              <a:rPr lang="en-US" sz="2000" dirty="0" err="1"/>
              <a:t>চলে</a:t>
            </a:r>
            <a:r>
              <a:rPr lang="en-US" sz="2000" dirty="0"/>
              <a:t> </a:t>
            </a:r>
            <a:r>
              <a:rPr lang="en-US" sz="2000" dirty="0" err="1"/>
              <a:t>যায়</a:t>
            </a:r>
            <a:r>
              <a:rPr lang="bn-IN" sz="2000" dirty="0"/>
              <a:t> এবং </a:t>
            </a:r>
            <a:r>
              <a:rPr lang="as-IN" sz="2000" dirty="0"/>
              <a:t>সেই মানুষটির দেহে ডেঙ্গু রোগ সৃষ্টি করে</a:t>
            </a:r>
            <a:r>
              <a:rPr lang="bn-IN" sz="2000" dirty="0"/>
              <a:t>।</a:t>
            </a:r>
          </a:p>
          <a:p>
            <a:pPr marL="342900" indent="-342900">
              <a:lnSpc>
                <a:spcPct val="150000"/>
              </a:lnSpc>
              <a:buClr>
                <a:srgbClr val="FF0000"/>
              </a:buClr>
              <a:buFont typeface="Wingdings" panose="05000000000000000000" pitchFamily="2" charset="2"/>
              <a:buChar char="Ø"/>
            </a:pPr>
            <a:r>
              <a:rPr lang="as-IN" sz="2000" dirty="0"/>
              <a:t>ডেঙ্গু প্রাণঘাতীও হতে পারে।</a:t>
            </a:r>
            <a:endParaRPr lang="bn-IN" sz="2000" dirty="0"/>
          </a:p>
          <a:p>
            <a:pPr marL="342900" indent="-342900">
              <a:lnSpc>
                <a:spcPct val="150000"/>
              </a:lnSpc>
              <a:buClr>
                <a:srgbClr val="FF0000"/>
              </a:buClr>
              <a:buFont typeface="Wingdings" panose="05000000000000000000" pitchFamily="2" charset="2"/>
              <a:buChar char="Ø"/>
            </a:pPr>
            <a:r>
              <a:rPr lang="as-IN" sz="2000" dirty="0"/>
              <a:t>এই রোগ সারা বছর হয় কিন্তু বর্ষাকালে বেড়ে যায়।</a:t>
            </a:r>
          </a:p>
        </p:txBody>
      </p:sp>
      <p:sp>
        <p:nvSpPr>
          <p:cNvPr id="3" name="Rectangle 2"/>
          <p:cNvSpPr/>
          <p:nvPr/>
        </p:nvSpPr>
        <p:spPr>
          <a:xfrm>
            <a:off x="449542" y="5445224"/>
            <a:ext cx="8327408" cy="83099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as-IN" sz="2400" b="1" dirty="0">
                <a:solidFill>
                  <a:srgbClr val="C00000"/>
                </a:solidFill>
                <a:latin typeface="Nirmala UI" panose="020B0502040204020203" pitchFamily="34" charset="0"/>
                <a:cs typeface="Nirmala UI" panose="020B0502040204020203" pitchFamily="34" charset="0"/>
              </a:rPr>
              <a:t>তাই এই রোগ প্রতিরোধ করতে সবার আগে প্রয়োজন মশা</a:t>
            </a:r>
            <a:r>
              <a:rPr lang="en-US" sz="2400" b="1" dirty="0">
                <a:solidFill>
                  <a:srgbClr val="C00000"/>
                </a:solidFill>
                <a:latin typeface="Nirmala UI" panose="020B0502040204020203" pitchFamily="34" charset="0"/>
                <a:cs typeface="Nirmala UI" panose="020B0502040204020203" pitchFamily="34" charset="0"/>
              </a:rPr>
              <a:t>  </a:t>
            </a:r>
            <a:r>
              <a:rPr lang="as-IN" sz="2400" b="1" dirty="0">
                <a:solidFill>
                  <a:srgbClr val="C00000"/>
                </a:solidFill>
                <a:latin typeface="Nirmala UI" panose="020B0502040204020203" pitchFamily="34" charset="0"/>
                <a:cs typeface="Nirmala UI" panose="020B0502040204020203" pitchFamily="34" charset="0"/>
              </a:rPr>
              <a:t>অর্থাৎ ডেঙ্গুর </a:t>
            </a:r>
            <a:r>
              <a:rPr lang="en-US" sz="2400" b="1" dirty="0">
                <a:solidFill>
                  <a:srgbClr val="C00000"/>
                </a:solidFill>
                <a:latin typeface="Nirmala UI" panose="020B0502040204020203" pitchFamily="34" charset="0"/>
                <a:cs typeface="Nirmala UI" panose="020B0502040204020203" pitchFamily="34" charset="0"/>
              </a:rPr>
              <a:t> </a:t>
            </a:r>
            <a:r>
              <a:rPr lang="as-IN" sz="2400" b="1" dirty="0">
                <a:solidFill>
                  <a:srgbClr val="C00000"/>
                </a:solidFill>
                <a:latin typeface="Nirmala UI" panose="020B0502040204020203" pitchFamily="34" charset="0"/>
                <a:cs typeface="Nirmala UI" panose="020B0502040204020203" pitchFamily="34" charset="0"/>
              </a:rPr>
              <a:t>মশা</a:t>
            </a:r>
            <a:r>
              <a:rPr lang="en-US" sz="2400" b="1" dirty="0">
                <a:solidFill>
                  <a:srgbClr val="C00000"/>
                </a:solidFill>
                <a:latin typeface="Nirmala UI" panose="020B0502040204020203" pitchFamily="34" charset="0"/>
                <a:cs typeface="Nirmala UI" panose="020B0502040204020203" pitchFamily="34" charset="0"/>
              </a:rPr>
              <a:t>, </a:t>
            </a:r>
            <a:r>
              <a:rPr lang="as-IN" sz="2400" b="1" dirty="0">
                <a:solidFill>
                  <a:srgbClr val="C00000"/>
                </a:solidFill>
                <a:latin typeface="Nirmala UI" panose="020B0502040204020203" pitchFamily="34" charset="0"/>
                <a:cs typeface="Nirmala UI" panose="020B0502040204020203" pitchFamily="34" charset="0"/>
              </a:rPr>
              <a:t>এডিস</a:t>
            </a:r>
            <a:r>
              <a:rPr lang="as-IN" sz="2400" dirty="0">
                <a:latin typeface="Nirmala UI" panose="020B0502040204020203" pitchFamily="34" charset="0"/>
                <a:cs typeface="Nirmala UI" panose="020B0502040204020203" pitchFamily="34" charset="0"/>
              </a:rPr>
              <a:t> </a:t>
            </a:r>
            <a:r>
              <a:rPr lang="as-IN" sz="2400" b="1" dirty="0">
                <a:solidFill>
                  <a:srgbClr val="C00000"/>
                </a:solidFill>
                <a:latin typeface="Nirmala UI" panose="020B0502040204020203" pitchFamily="34" charset="0"/>
                <a:cs typeface="Nirmala UI" panose="020B0502040204020203" pitchFamily="34" charset="0"/>
              </a:rPr>
              <a:t>নিয়ন্ত্রণ করা</a:t>
            </a:r>
            <a:r>
              <a:rPr lang="as-IN" sz="2400" dirty="0">
                <a:solidFill>
                  <a:srgbClr val="C00000"/>
                </a:solidFill>
                <a:latin typeface="Nirmala UI" panose="020B0502040204020203" pitchFamily="34" charset="0"/>
                <a:cs typeface="Nirmala UI" panose="020B0502040204020203" pitchFamily="34" charset="0"/>
              </a:rPr>
              <a:t>।</a:t>
            </a:r>
            <a:endParaRPr lang="as-IN" sz="2400" b="1" dirty="0">
              <a:solidFill>
                <a:srgbClr val="C00000"/>
              </a:solidFill>
              <a:latin typeface="Nirmala UI" panose="020B0502040204020203" pitchFamily="34" charset="0"/>
              <a:cs typeface="Nirmala UI" panose="020B0502040204020203" pitchFamily="34" charset="0"/>
            </a:endParaRPr>
          </a:p>
        </p:txBody>
      </p:sp>
      <p:sp>
        <p:nvSpPr>
          <p:cNvPr id="4" name="TextBox 3"/>
          <p:cNvSpPr txBox="1"/>
          <p:nvPr/>
        </p:nvSpPr>
        <p:spPr>
          <a:xfrm>
            <a:off x="611560" y="302800"/>
            <a:ext cx="3816424"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s-IN" sz="3200" b="1" dirty="0">
                <a:solidFill>
                  <a:srgbClr val="FF0000"/>
                </a:solidFill>
              </a:rPr>
              <a:t>ডেঙ্গু</a:t>
            </a:r>
            <a:r>
              <a:rPr lang="en-US" sz="3200" b="1" dirty="0">
                <a:solidFill>
                  <a:srgbClr val="FF0000"/>
                </a:solidFill>
              </a:rPr>
              <a:t>……</a:t>
            </a:r>
            <a:endParaRPr lang="en-IN" sz="3200" b="1" dirty="0">
              <a:solidFill>
                <a:srgbClr val="FF0000"/>
              </a:solidFill>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540" y="811360"/>
            <a:ext cx="8280920" cy="4678204"/>
          </a:xfrm>
          <a:prstGeom prst="rect">
            <a:avLst/>
          </a:prstGeom>
        </p:spPr>
        <p:txBody>
          <a:bodyPr wrap="square">
            <a:spAutoFit/>
          </a:bodyPr>
          <a:lstStyle/>
          <a:p>
            <a:pPr marL="285750" indent="-285750" algn="just">
              <a:lnSpc>
                <a:spcPct val="150000"/>
              </a:lnSpc>
              <a:spcBef>
                <a:spcPts val="600"/>
              </a:spcBef>
              <a:spcAft>
                <a:spcPts val="0"/>
              </a:spcAft>
              <a:buClr>
                <a:srgbClr val="FF0000"/>
              </a:buClr>
              <a:buFont typeface="Wingdings" panose="05000000000000000000" pitchFamily="2" charset="2"/>
              <a:buChar char="Ø"/>
            </a:pPr>
            <a:r>
              <a:rPr lang="en-US" sz="1600" dirty="0" err="1">
                <a:latin typeface="Nirmala UI" panose="020B0502040204020203" pitchFamily="34" charset="0"/>
                <a:ea typeface="Times New Roman" panose="02020603050405020304" pitchFamily="18" charset="0"/>
                <a:cs typeface="Times New Roman" panose="02020603050405020304" pitchFamily="18" charset="0"/>
              </a:rPr>
              <a:t>এছাড়া</a:t>
            </a:r>
            <a:r>
              <a:rPr lang="en-US" sz="1600" dirty="0">
                <a:latin typeface="Arial" panose="020B0604020202020204" pitchFamily="34" charset="0"/>
                <a:ea typeface="Times New Roman" panose="02020603050405020304" pitchFamily="18" charset="0"/>
                <a:cs typeface="Times New Roman" panose="02020603050405020304" pitchFamily="18" charset="0"/>
              </a:rPr>
              <a:t>, SI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এর</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কাছ</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থেকে</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বা</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মিউনিসিপ্যালি</a:t>
            </a:r>
            <a:r>
              <a:rPr lang="bn-IN" sz="1600" dirty="0">
                <a:latin typeface="Nirmala UI" panose="020B0502040204020203" pitchFamily="34" charset="0"/>
                <a:ea typeface="Times New Roman" panose="02020603050405020304" pitchFamily="18" charset="0"/>
                <a:cs typeface="Times New Roman" panose="02020603050405020304" pitchFamily="18" charset="0"/>
              </a:rPr>
              <a:t>টি</a:t>
            </a:r>
            <a:r>
              <a:rPr lang="en-US" sz="1600" dirty="0">
                <a:latin typeface="Nirmala UI" panose="020B0502040204020203" pitchFamily="34" charset="0"/>
                <a:ea typeface="Times New Roman" panose="02020603050405020304" pitchFamily="18" charset="0"/>
                <a:cs typeface="Times New Roman" panose="02020603050405020304" pitchFamily="18" charset="0"/>
              </a:rPr>
              <a:t>র</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কন্ট্রোলরুম</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থেকে</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পরিবেশে</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কিছু</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ঝুঁকিপূর্ণ</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জায়গার</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নাম</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ভেক্টর</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কন্ট্রোল</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টিমের</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কাছে</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আসবে</a:t>
            </a:r>
            <a:r>
              <a:rPr lang="en-US" sz="1600" dirty="0">
                <a:latin typeface="Nirmala UI" panose="020B0502040204020203" pitchFamily="34" charset="0"/>
                <a:ea typeface="Times New Roman" panose="02020603050405020304" pitchFamily="18" charset="0"/>
                <a:cs typeface="Times New Roman" panose="02020603050405020304" pitchFamily="18" charset="0"/>
              </a:rPr>
              <a:t>।</a:t>
            </a:r>
            <a:r>
              <a:rPr lang="en-US" sz="1600" dirty="0">
                <a:latin typeface="Arial" panose="020B0604020202020204" pitchFamily="34" charset="0"/>
                <a:ea typeface="Times New Roman" panose="02020603050405020304" pitchFamily="18" charset="0"/>
                <a:cs typeface="Times New Roman" panose="02020603050405020304" pitchFamily="18" charset="0"/>
              </a:rPr>
              <a:t> </a:t>
            </a:r>
            <a:r>
              <a:rPr lang="en-US" sz="1600" dirty="0" err="1">
                <a:latin typeface="Nirmala UI" panose="020B0502040204020203" pitchFamily="34" charset="0"/>
                <a:ea typeface="Times New Roman" panose="02020603050405020304" pitchFamily="18" charset="0"/>
                <a:cs typeface="Times New Roman" panose="02020603050405020304" pitchFamily="18" charset="0"/>
              </a:rPr>
              <a:t>যেমন</a:t>
            </a:r>
            <a:r>
              <a:rPr lang="en-US" sz="1600" dirty="0">
                <a:latin typeface="Arial" panose="020B0604020202020204" pitchFamily="34" charset="0"/>
                <a:ea typeface="Times New Roman" panose="02020603050405020304" pitchFamily="18" charset="0"/>
                <a:cs typeface="Times New Roman" panose="02020603050405020304" pitchFamily="18" charset="0"/>
              </a:rPr>
              <a:t> : </a:t>
            </a:r>
            <a:r>
              <a:rPr lang="en-US" sz="1600" dirty="0">
                <a:latin typeface="Nirmala UI" panose="020B0502040204020203" pitchFamily="34" charset="0"/>
                <a:ea typeface="Times New Roman" panose="02020603050405020304" pitchFamily="18" charset="0"/>
                <a:cs typeface="Nirmala UI" panose="020B0502040204020203" pitchFamily="34" charset="0"/>
              </a:rPr>
              <a:t>“</a:t>
            </a:r>
            <a:r>
              <a:rPr lang="bn-IN" sz="1600" dirty="0">
                <a:latin typeface="Nirmala UI" panose="020B0502040204020203" pitchFamily="34" charset="0"/>
                <a:ea typeface="Times New Roman" panose="02020603050405020304" pitchFamily="18" charset="0"/>
                <a:cs typeface="Nirmala UI" panose="020B0502040204020203" pitchFamily="34" charset="0"/>
              </a:rPr>
              <a:t>প্রচুর আবর্জনা জমে আছে, </a:t>
            </a:r>
            <a:r>
              <a:rPr lang="en-IN" sz="1600" dirty="0">
                <a:latin typeface="Nirmala UI" panose="020B0502040204020203" pitchFamily="34" charset="0"/>
                <a:ea typeface="Calibri"/>
                <a:cs typeface="Nirmala UI" panose="020B0502040204020203" pitchFamily="34" charset="0"/>
              </a:rPr>
              <a:t> </a:t>
            </a:r>
            <a:r>
              <a:rPr lang="bn-IN" sz="1600" dirty="0">
                <a:latin typeface="Nirmala UI" panose="020B0502040204020203" pitchFamily="34" charset="0"/>
                <a:ea typeface="Calibri"/>
                <a:cs typeface="Nirmala UI" panose="020B0502040204020203" pitchFamily="34" charset="0"/>
              </a:rPr>
              <a:t>অসুরক্ষিত নির্মাণ কাজের জায়গা, টায়ার সারাই / বাতিল জিনিসের ব্যবসা, বন্ধ নর্দমা</a:t>
            </a:r>
            <a:r>
              <a:rPr lang="en-US" sz="1600" dirty="0">
                <a:latin typeface="Nirmala UI" panose="020B0502040204020203" pitchFamily="34" charset="0"/>
                <a:cs typeface="Nirmala UI" panose="020B0502040204020203" pitchFamily="34" charset="0"/>
              </a:rPr>
              <a:t>”</a:t>
            </a:r>
            <a:r>
              <a:rPr lang="en-IN" sz="1600" dirty="0">
                <a:latin typeface="Nirmala UI" panose="020B0502040204020203" pitchFamily="34" charset="0"/>
                <a:cs typeface="Nirmala UI" panose="020B0502040204020203" pitchFamily="34" charset="0"/>
              </a:rPr>
              <a:t> </a:t>
            </a:r>
            <a:r>
              <a:rPr lang="en-IN" sz="1600" dirty="0">
                <a:cs typeface="Times New Roman"/>
              </a:rPr>
              <a:t>-</a:t>
            </a:r>
            <a:r>
              <a:rPr lang="as-IN" sz="1600" dirty="0"/>
              <a:t>সেই</a:t>
            </a:r>
            <a:r>
              <a:rPr lang="en-US" sz="1600" dirty="0"/>
              <a:t>  </a:t>
            </a:r>
            <a:r>
              <a:rPr lang="as-IN" sz="1600" dirty="0"/>
              <a:t>জায়গাগুলিরও ব্যবস্থা করতে হবে।</a:t>
            </a:r>
            <a:endParaRPr lang="bn-IN" sz="1600" dirty="0"/>
          </a:p>
          <a:p>
            <a:pPr marL="285750" indent="-285750" algn="just">
              <a:lnSpc>
                <a:spcPct val="150000"/>
              </a:lnSpc>
              <a:spcBef>
                <a:spcPts val="600"/>
              </a:spcBef>
              <a:spcAft>
                <a:spcPts val="0"/>
              </a:spcAft>
              <a:buClr>
                <a:srgbClr val="FF0000"/>
              </a:buClr>
              <a:buFont typeface="Wingdings" panose="05000000000000000000" pitchFamily="2" charset="2"/>
              <a:buChar char="Ø"/>
            </a:pPr>
            <a:r>
              <a:rPr lang="as-IN" sz="1600" b="1" dirty="0"/>
              <a:t>ভেক্টর কন্ট্রোল টিম যে কাজগুলি করবে তার তথ্য দিয়ে প্রতিদিন </a:t>
            </a:r>
            <a:r>
              <a:rPr lang="bn-IN" sz="1600" b="1" dirty="0"/>
              <a:t>১০</a:t>
            </a:r>
            <a:r>
              <a:rPr lang="as-IN" sz="1600" b="1" dirty="0"/>
              <a:t> </a:t>
            </a:r>
            <a:r>
              <a:rPr lang="en-US" sz="1600" b="1" dirty="0"/>
              <a:t>ন</a:t>
            </a:r>
            <a:r>
              <a:rPr lang="bn-IN" sz="1600" b="1" dirty="0"/>
              <a:t>ম্বর</a:t>
            </a:r>
            <a:r>
              <a:rPr lang="as-IN" sz="1600" b="1" dirty="0"/>
              <a:t> ফ</a:t>
            </a:r>
            <a:r>
              <a:rPr lang="bn-IN" sz="1600" b="1" dirty="0"/>
              <a:t>র্ম</a:t>
            </a:r>
            <a:r>
              <a:rPr lang="as-IN" sz="1600" b="1" dirty="0"/>
              <a:t>টি </a:t>
            </a:r>
            <a:r>
              <a:rPr lang="bn-IN" sz="1600" b="1" dirty="0"/>
              <a:t>পূরণ</a:t>
            </a:r>
            <a:r>
              <a:rPr lang="as-IN" sz="1600" b="1" dirty="0"/>
              <a:t> করে </a:t>
            </a:r>
            <a:r>
              <a:rPr lang="en-IN" b="1" dirty="0"/>
              <a:t>SI</a:t>
            </a:r>
            <a:r>
              <a:rPr lang="en-IN" sz="1600" b="1" dirty="0"/>
              <a:t> -</a:t>
            </a:r>
            <a:r>
              <a:rPr lang="as-IN" sz="1600" b="1" dirty="0"/>
              <a:t>এর কাছে জমা দেবেন।</a:t>
            </a:r>
            <a:r>
              <a:rPr lang="en-US" sz="1600" b="1" dirty="0"/>
              <a:t> </a:t>
            </a:r>
            <a:r>
              <a:rPr lang="as-IN" sz="1600" b="1" dirty="0"/>
              <a:t>জমা দেওয়ার আগে ফর্মটিতে কাউন্সিলরের সই নিতে হবে।</a:t>
            </a:r>
            <a:r>
              <a:rPr lang="bn-IN" sz="1600" b="1" dirty="0"/>
              <a:t> </a:t>
            </a:r>
          </a:p>
          <a:p>
            <a:pPr marL="285750" indent="-285750" algn="just">
              <a:lnSpc>
                <a:spcPct val="150000"/>
              </a:lnSpc>
              <a:spcBef>
                <a:spcPts val="600"/>
              </a:spcBef>
              <a:spcAft>
                <a:spcPts val="0"/>
              </a:spcAft>
              <a:buClr>
                <a:srgbClr val="FF0000"/>
              </a:buClr>
              <a:buFont typeface="Wingdings" panose="05000000000000000000" pitchFamily="2" charset="2"/>
              <a:buChar char="Ø"/>
            </a:pPr>
            <a:r>
              <a:rPr lang="en-US" b="1" dirty="0" err="1">
                <a:solidFill>
                  <a:srgbClr val="C00000"/>
                </a:solidFill>
                <a:latin typeface="Nirmala UI" panose="020B0502040204020203" pitchFamily="34" charset="0"/>
                <a:ea typeface="Times New Roman" panose="02020603050405020304" pitchFamily="18" charset="0"/>
                <a:cs typeface="Times New Roman" panose="02020603050405020304" pitchFamily="18" charset="0"/>
              </a:rPr>
              <a:t>ভেক্টর</a:t>
            </a:r>
            <a:r>
              <a:rPr lang="en-US"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en-US" b="1" dirty="0" err="1">
                <a:solidFill>
                  <a:srgbClr val="C00000"/>
                </a:solidFill>
                <a:latin typeface="Nirmala UI" panose="020B0502040204020203" pitchFamily="34" charset="0"/>
                <a:ea typeface="Times New Roman" panose="02020603050405020304" pitchFamily="18" charset="0"/>
                <a:cs typeface="Times New Roman" panose="02020603050405020304" pitchFamily="18" charset="0"/>
              </a:rPr>
              <a:t>কন্ট্রোল</a:t>
            </a:r>
            <a:r>
              <a:rPr lang="en-US"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en-US" b="1" dirty="0" err="1">
                <a:solidFill>
                  <a:srgbClr val="C00000"/>
                </a:solidFill>
                <a:latin typeface="Nirmala UI" panose="020B0502040204020203" pitchFamily="34" charset="0"/>
                <a:ea typeface="Times New Roman" panose="02020603050405020304" pitchFamily="18" charset="0"/>
                <a:cs typeface="Times New Roman" panose="02020603050405020304" pitchFamily="18" charset="0"/>
              </a:rPr>
              <a:t>টিমের</a:t>
            </a:r>
            <a:r>
              <a:rPr lang="en-US"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en-US" b="1" dirty="0" err="1">
                <a:solidFill>
                  <a:srgbClr val="C00000"/>
                </a:solidFill>
                <a:latin typeface="Nirmala UI" panose="020B0502040204020203" pitchFamily="34" charset="0"/>
                <a:ea typeface="Times New Roman" panose="02020603050405020304" pitchFamily="18" charset="0"/>
                <a:cs typeface="Times New Roman" panose="02020603050405020304" pitchFamily="18" charset="0"/>
              </a:rPr>
              <a:t>কাজ</a:t>
            </a:r>
            <a:r>
              <a:rPr lang="bn-IN"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যাঁ</a:t>
            </a:r>
            <a:r>
              <a:rPr lang="en-US" b="1" dirty="0" err="1">
                <a:solidFill>
                  <a:srgbClr val="C00000"/>
                </a:solidFill>
                <a:latin typeface="Nirmala UI" panose="020B0502040204020203" pitchFamily="34" charset="0"/>
                <a:ea typeface="Times New Roman" panose="02020603050405020304" pitchFamily="18" charset="0"/>
                <a:cs typeface="Times New Roman" panose="02020603050405020304" pitchFamily="18" charset="0"/>
              </a:rPr>
              <a:t>রা</a:t>
            </a:r>
            <a:r>
              <a:rPr lang="en-US"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en-US" b="1" dirty="0" err="1">
                <a:solidFill>
                  <a:srgbClr val="C00000"/>
                </a:solidFill>
                <a:latin typeface="Nirmala UI" panose="020B0502040204020203" pitchFamily="34" charset="0"/>
                <a:ea typeface="Times New Roman" panose="02020603050405020304" pitchFamily="18" charset="0"/>
                <a:cs typeface="Times New Roman" panose="02020603050405020304" pitchFamily="18" charset="0"/>
              </a:rPr>
              <a:t>তদারকি</a:t>
            </a:r>
            <a:r>
              <a:rPr lang="en-US"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en-US" b="1" dirty="0" err="1">
                <a:solidFill>
                  <a:srgbClr val="C00000"/>
                </a:solidFill>
                <a:latin typeface="Nirmala UI" panose="020B0502040204020203" pitchFamily="34" charset="0"/>
                <a:ea typeface="Times New Roman" panose="02020603050405020304" pitchFamily="18" charset="0"/>
                <a:cs typeface="Times New Roman" panose="02020603050405020304" pitchFamily="18" charset="0"/>
              </a:rPr>
              <a:t>করবেন</a:t>
            </a:r>
            <a:r>
              <a:rPr lang="en-US"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en-US" b="1" dirty="0" err="1">
                <a:solidFill>
                  <a:srgbClr val="C00000"/>
                </a:solidFill>
                <a:latin typeface="Nirmala UI" panose="020B0502040204020203" pitchFamily="34" charset="0"/>
                <a:ea typeface="Times New Roman" panose="02020603050405020304" pitchFamily="18" charset="0"/>
                <a:cs typeface="Times New Roman" panose="02020603050405020304" pitchFamily="18" charset="0"/>
              </a:rPr>
              <a:t>তাঁরা</a:t>
            </a:r>
            <a:r>
              <a:rPr lang="en-US"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en-US" b="1" dirty="0" err="1">
                <a:solidFill>
                  <a:srgbClr val="C00000"/>
                </a:solidFill>
                <a:latin typeface="Nirmala UI" panose="020B0502040204020203" pitchFamily="34" charset="0"/>
                <a:ea typeface="Times New Roman" panose="02020603050405020304" pitchFamily="18" charset="0"/>
                <a:cs typeface="Times New Roman" panose="02020603050405020304" pitchFamily="18" charset="0"/>
              </a:rPr>
              <a:t>দেখবেন</a:t>
            </a:r>
            <a:r>
              <a:rPr lang="en-US"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a:t>
            </a:r>
            <a:endParaRPr lang="en-US"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30000"/>
              </a:lnSpc>
              <a:spcBef>
                <a:spcPts val="600"/>
              </a:spcBef>
              <a:spcAft>
                <a:spcPts val="600"/>
              </a:spcAft>
            </a:pPr>
            <a:r>
              <a:rPr lang="en-US"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bn-IN"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লার্ভিসাইড</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সঠিক</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মাত্রায়</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জলে</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মেশানো</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হচ্ছে</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কিনা</a:t>
            </a:r>
            <a:r>
              <a:rPr lang="en-US" sz="1600" dirty="0">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30000"/>
              </a:lnSpc>
              <a:spcBef>
                <a:spcPts val="600"/>
              </a:spcBef>
              <a:spcAft>
                <a:spcPts val="600"/>
              </a:spcAft>
            </a:pP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উপযুক্ত</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জায়গায়</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স্প্রে</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করা</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হচ্ছে</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কিনা</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ঝোপে</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ঝাড়ে</a:t>
            </a:r>
            <a:r>
              <a:rPr lang="bn-IN" sz="1600" dirty="0">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 </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দেওয়ালে</a:t>
            </a:r>
            <a:r>
              <a:rPr lang="bn-IN" sz="1600" dirty="0">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 </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শুকনো</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জায়গায়</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নয়</a:t>
            </a:r>
            <a:r>
              <a:rPr lang="en-US" sz="1600" dirty="0">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a:t>
            </a:r>
            <a:r>
              <a:rPr lang="en-US" sz="16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p>
          <a:p>
            <a:pPr lvl="0" algn="just">
              <a:lnSpc>
                <a:spcPct val="130000"/>
              </a:lnSpc>
              <a:spcBef>
                <a:spcPts val="600"/>
              </a:spcBef>
              <a:spcAft>
                <a:spcPts val="600"/>
              </a:spcAft>
            </a:pPr>
            <a:r>
              <a:rPr lang="en-US" sz="16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r>
              <a:rPr lang="bn-IN" sz="16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r>
              <a:rPr lang="en-US" sz="16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অপর</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দিকে</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স্প্রে</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দরকার</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এমন</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জায়গায়</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যত্ন</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নিয়ে</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স্প্রে</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করা</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হচ্ছে</a:t>
            </a:r>
            <a:r>
              <a:rPr lang="en-US" sz="16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err="1">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কিনা</a:t>
            </a:r>
            <a:r>
              <a:rPr lang="en-US" sz="1600" dirty="0">
                <a:solidFill>
                  <a:srgbClr val="222222"/>
                </a:solidFill>
                <a:latin typeface="Nirmala UI" panose="020B0502040204020203" pitchFamily="34" charset="0"/>
                <a:ea typeface="Times New Roman" panose="02020603050405020304" pitchFamily="18" charset="0"/>
                <a:cs typeface="Times New Roman" panose="02020603050405020304" pitchFamily="18" charset="0"/>
              </a:rPr>
              <a:t>।</a:t>
            </a:r>
            <a:endParaRPr lang="en-US" dirty="0">
              <a:solidFill>
                <a:srgbClr val="222222"/>
              </a:solidFill>
              <a:latin typeface="Nirmala UI" panose="020B0502040204020203" pitchFamily="34" charset="0"/>
              <a:ea typeface="Times New Roman" panose="02020603050405020304" pitchFamily="18" charset="0"/>
              <a:cs typeface="Times New Roman" panose="02020603050405020304" pitchFamily="18" charset="0"/>
            </a:endParaRPr>
          </a:p>
        </p:txBody>
      </p:sp>
      <p:sp>
        <p:nvSpPr>
          <p:cNvPr id="3" name="TextBox 2"/>
          <p:cNvSpPr txBox="1"/>
          <p:nvPr/>
        </p:nvSpPr>
        <p:spPr>
          <a:xfrm>
            <a:off x="546216" y="94286"/>
            <a:ext cx="399309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s-IN" sz="2800" b="1" dirty="0">
                <a:solidFill>
                  <a:srgbClr val="FF0000"/>
                </a:solidFill>
              </a:rPr>
              <a:t>ভেক্টর কন্ট্রোল টিম:</a:t>
            </a:r>
            <a:r>
              <a:rPr lang="en-US" sz="2800" b="1" dirty="0">
                <a:solidFill>
                  <a:srgbClr val="FF0000"/>
                </a:solidFill>
              </a:rPr>
              <a:t> </a:t>
            </a:r>
            <a:endParaRPr lang="as-IN" sz="2800" b="1" dirty="0">
              <a:solidFill>
                <a:srgbClr val="FF0000"/>
              </a:solidFill>
            </a:endParaRPr>
          </a:p>
        </p:txBody>
      </p:sp>
      <p:sp>
        <p:nvSpPr>
          <p:cNvPr id="6" name="Rectangle 5"/>
          <p:cNvSpPr/>
          <p:nvPr/>
        </p:nvSpPr>
        <p:spPr>
          <a:xfrm>
            <a:off x="215770" y="5877272"/>
            <a:ext cx="8712460" cy="70788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as-IN" sz="2000" b="1" dirty="0">
                <a:solidFill>
                  <a:srgbClr val="C00000"/>
                </a:solidFill>
              </a:rPr>
              <a:t>কেবলমাত্র</a:t>
            </a:r>
            <a:r>
              <a:rPr lang="en-US" sz="2000" b="1" dirty="0">
                <a:solidFill>
                  <a:srgbClr val="C00000"/>
                </a:solidFill>
              </a:rPr>
              <a:t> </a:t>
            </a:r>
            <a:r>
              <a:rPr lang="en-IN" sz="2000" b="1" dirty="0">
                <a:solidFill>
                  <a:srgbClr val="C00000"/>
                </a:solidFill>
              </a:rPr>
              <a:t>NVBDCP </a:t>
            </a:r>
            <a:r>
              <a:rPr lang="as-IN" sz="2000" b="1" dirty="0">
                <a:solidFill>
                  <a:srgbClr val="C00000"/>
                </a:solidFill>
              </a:rPr>
              <a:t>ওয়েবসাইটে </a:t>
            </a:r>
            <a:r>
              <a:rPr lang="en-US" sz="2000" b="1" dirty="0">
                <a:solidFill>
                  <a:srgbClr val="C00000"/>
                </a:solidFill>
              </a:rPr>
              <a:t>(</a:t>
            </a:r>
            <a:r>
              <a:rPr lang="en-US" sz="2000" b="1" dirty="0">
                <a:solidFill>
                  <a:srgbClr val="C00000"/>
                </a:solidFill>
                <a:hlinkClick r:id="rId2"/>
              </a:rPr>
              <a:t>www.nvbdcp.gov.in</a:t>
            </a:r>
            <a:r>
              <a:rPr lang="en-US" sz="2000" b="1" dirty="0">
                <a:solidFill>
                  <a:srgbClr val="C00000"/>
                </a:solidFill>
              </a:rPr>
              <a:t>) </a:t>
            </a:r>
            <a:r>
              <a:rPr lang="as-IN" sz="2000" b="1" dirty="0">
                <a:solidFill>
                  <a:srgbClr val="C00000"/>
                </a:solidFill>
              </a:rPr>
              <a:t>উল্লেখ করা </a:t>
            </a:r>
            <a:endParaRPr lang="en-US" sz="2000" b="1" dirty="0">
              <a:solidFill>
                <a:srgbClr val="C00000"/>
              </a:solidFill>
            </a:endParaRPr>
          </a:p>
          <a:p>
            <a:pPr algn="ctr"/>
            <a:r>
              <a:rPr lang="en-US" sz="2000" b="1" dirty="0">
                <a:solidFill>
                  <a:srgbClr val="C00000"/>
                </a:solidFill>
              </a:rPr>
              <a:t> </a:t>
            </a:r>
            <a:r>
              <a:rPr lang="en-US" sz="2000" b="1" dirty="0" err="1">
                <a:solidFill>
                  <a:srgbClr val="C00000"/>
                </a:solidFill>
              </a:rPr>
              <a:t>লার্ভিসাইড</a:t>
            </a:r>
            <a:r>
              <a:rPr lang="en-IN" sz="2000" b="1" dirty="0">
                <a:solidFill>
                  <a:srgbClr val="C00000"/>
                </a:solidFill>
              </a:rPr>
              <a:t> </a:t>
            </a:r>
            <a:r>
              <a:rPr lang="as-IN" sz="2000" b="1" dirty="0">
                <a:solidFill>
                  <a:srgbClr val="C00000"/>
                </a:solidFill>
              </a:rPr>
              <a:t>ব্যবহার করবেন।</a:t>
            </a:r>
            <a:endParaRPr lang="en-IN" sz="2000" b="1" dirty="0">
              <a:solidFill>
                <a:srgbClr val="C00000"/>
              </a:solidFill>
            </a:endParaRPr>
          </a:p>
        </p:txBody>
      </p:sp>
    </p:spTree>
    <p:extLst>
      <p:ext uri="{BB962C8B-B14F-4D97-AF65-F5344CB8AC3E}">
        <p14:creationId xmlns:p14="http://schemas.microsoft.com/office/powerpoint/2010/main" val="2523044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865090477"/>
              </p:ext>
            </p:extLst>
          </p:nvPr>
        </p:nvGraphicFramePr>
        <p:xfrm>
          <a:off x="3491880" y="2996952"/>
          <a:ext cx="1872208" cy="792088"/>
        </p:xfrm>
        <a:graphic>
          <a:graphicData uri="http://schemas.openxmlformats.org/presentationml/2006/ole">
            <mc:AlternateContent xmlns:mc="http://schemas.openxmlformats.org/markup-compatibility/2006">
              <mc:Choice xmlns:v="urn:schemas-microsoft-com:vml" Requires="v">
                <p:oleObj spid="_x0000_s2082" name="Packager Shell Object" showAsIcon="1" r:id="rId3" imgW="915480" imgH="491040" progId="Package">
                  <p:embed/>
                </p:oleObj>
              </mc:Choice>
              <mc:Fallback>
                <p:oleObj name="Packager Shell Object" showAsIcon="1" r:id="rId3" imgW="915480" imgH="491040" progId="Package">
                  <p:embed/>
                  <p:pic>
                    <p:nvPicPr>
                      <p:cNvPr id="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2996952"/>
                        <a:ext cx="1872208" cy="792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793032684"/>
              </p:ext>
            </p:extLst>
          </p:nvPr>
        </p:nvGraphicFramePr>
        <p:xfrm>
          <a:off x="3131840" y="4365104"/>
          <a:ext cx="2592288" cy="720080"/>
        </p:xfrm>
        <a:graphic>
          <a:graphicData uri="http://schemas.openxmlformats.org/presentationml/2006/ole">
            <mc:AlternateContent xmlns:mc="http://schemas.openxmlformats.org/markup-compatibility/2006">
              <mc:Choice xmlns:v="urn:schemas-microsoft-com:vml" Requires="v">
                <p:oleObj spid="_x0000_s2083" name="Packager Shell Object" showAsIcon="1" r:id="rId5" imgW="2130480" imgH="491040" progId="Package">
                  <p:embed/>
                </p:oleObj>
              </mc:Choice>
              <mc:Fallback>
                <p:oleObj name="Packager Shell Object" showAsIcon="1" r:id="rId5" imgW="2130480" imgH="491040" progId="Package">
                  <p:embed/>
                  <p:pic>
                    <p:nvPicPr>
                      <p:cNvPr id="0" name="Picture 17"/>
                      <p:cNvPicPr>
                        <a:picLocks noChangeAspect="1" noChangeArrowheads="1"/>
                      </p:cNvPicPr>
                      <p:nvPr/>
                    </p:nvPicPr>
                    <p:blipFill>
                      <a:blip r:embed="rId6"/>
                      <a:srcRect/>
                      <a:stretch>
                        <a:fillRect/>
                      </a:stretch>
                    </p:blipFill>
                    <p:spPr bwMode="auto">
                      <a:xfrm>
                        <a:off x="3131840" y="4365104"/>
                        <a:ext cx="2592288" cy="7200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23527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81196064"/>
              </p:ext>
            </p:extLst>
          </p:nvPr>
        </p:nvGraphicFramePr>
        <p:xfrm>
          <a:off x="1691679" y="146670"/>
          <a:ext cx="6120681" cy="6522690"/>
        </p:xfrm>
        <a:graphic>
          <a:graphicData uri="http://schemas.openxmlformats.org/drawingml/2006/table">
            <a:tbl>
              <a:tblPr>
                <a:tableStyleId>{5C22544A-7EE6-4342-B048-85BDC9FD1C3A}</a:tableStyleId>
              </a:tblPr>
              <a:tblGrid>
                <a:gridCol w="349946">
                  <a:extLst>
                    <a:ext uri="{9D8B030D-6E8A-4147-A177-3AD203B41FA5}">
                      <a16:colId xmlns:a16="http://schemas.microsoft.com/office/drawing/2014/main" val="20000"/>
                    </a:ext>
                  </a:extLst>
                </a:gridCol>
                <a:gridCol w="82103">
                  <a:extLst>
                    <a:ext uri="{9D8B030D-6E8A-4147-A177-3AD203B41FA5}">
                      <a16:colId xmlns:a16="http://schemas.microsoft.com/office/drawing/2014/main" val="20001"/>
                    </a:ext>
                  </a:extLst>
                </a:gridCol>
                <a:gridCol w="3511568">
                  <a:extLst>
                    <a:ext uri="{9D8B030D-6E8A-4147-A177-3AD203B41FA5}">
                      <a16:colId xmlns:a16="http://schemas.microsoft.com/office/drawing/2014/main" val="20002"/>
                    </a:ext>
                  </a:extLst>
                </a:gridCol>
                <a:gridCol w="880920">
                  <a:extLst>
                    <a:ext uri="{9D8B030D-6E8A-4147-A177-3AD203B41FA5}">
                      <a16:colId xmlns:a16="http://schemas.microsoft.com/office/drawing/2014/main" val="20003"/>
                    </a:ext>
                  </a:extLst>
                </a:gridCol>
                <a:gridCol w="1296144">
                  <a:extLst>
                    <a:ext uri="{9D8B030D-6E8A-4147-A177-3AD203B41FA5}">
                      <a16:colId xmlns:a16="http://schemas.microsoft.com/office/drawing/2014/main" val="20004"/>
                    </a:ext>
                  </a:extLst>
                </a:gridCol>
              </a:tblGrid>
              <a:tr h="144972">
                <a:tc>
                  <a:txBody>
                    <a:bodyPr/>
                    <a:lstStyle/>
                    <a:p>
                      <a:pPr algn="l" fontAlgn="b"/>
                      <a:endParaRPr lang="en-US" sz="600" b="0" i="0" u="none" strike="noStrike" dirty="0">
                        <a:solidFill>
                          <a:srgbClr val="000000"/>
                        </a:solidFill>
                        <a:effectLst/>
                        <a:latin typeface="Calibri"/>
                      </a:endParaRPr>
                    </a:p>
                  </a:txBody>
                  <a:tcPr marL="5007" marR="5007" marT="5007" marB="0" anchor="b"/>
                </a:tc>
                <a:tc gridSpan="2">
                  <a:txBody>
                    <a:bodyPr/>
                    <a:lstStyle/>
                    <a:p>
                      <a:pPr algn="l" fontAlgn="b"/>
                      <a:endParaRPr lang="en-US" sz="1400" b="0" i="0" u="none" strike="noStrike" dirty="0">
                        <a:solidFill>
                          <a:srgbClr val="000000"/>
                        </a:solidFill>
                        <a:effectLst/>
                        <a:latin typeface="Calibri"/>
                      </a:endParaRPr>
                    </a:p>
                  </a:txBody>
                  <a:tcPr marL="5007" marR="5007" marT="5007" marB="0" anchor="b"/>
                </a:tc>
                <a:tc hMerge="1">
                  <a:txBody>
                    <a:bodyPr/>
                    <a:lstStyle/>
                    <a:p>
                      <a:endParaRPr lang="en-US"/>
                    </a:p>
                  </a:txBody>
                  <a:tcPr/>
                </a:tc>
                <a:tc gridSpan="2">
                  <a:txBody>
                    <a:bodyPr/>
                    <a:lstStyle/>
                    <a:p>
                      <a:pPr algn="ctr" fontAlgn="ctr"/>
                      <a:r>
                        <a:rPr lang="en-US" sz="1400" u="none" strike="noStrike" dirty="0">
                          <a:effectLst/>
                        </a:rPr>
                        <a:t>Form No. : 11</a:t>
                      </a:r>
                      <a:endParaRPr lang="en-US" sz="1400" b="0" i="0" u="none" strike="noStrike" dirty="0">
                        <a:solidFill>
                          <a:srgbClr val="000000"/>
                        </a:solidFill>
                        <a:effectLst/>
                        <a:latin typeface="Calibri"/>
                      </a:endParaRPr>
                    </a:p>
                  </a:txBody>
                  <a:tcPr marL="5007" marR="5007" marT="5007" marB="0" anchor="ctr"/>
                </a:tc>
                <a:tc hMerge="1">
                  <a:txBody>
                    <a:bodyPr/>
                    <a:lstStyle/>
                    <a:p>
                      <a:endParaRPr lang="en-US"/>
                    </a:p>
                  </a:txBody>
                  <a:tcPr/>
                </a:tc>
                <a:extLst>
                  <a:ext uri="{0D108BD9-81ED-4DB2-BD59-A6C34878D82A}">
                    <a16:rowId xmlns:a16="http://schemas.microsoft.com/office/drawing/2014/main" val="10000"/>
                  </a:ext>
                </a:extLst>
              </a:tr>
              <a:tr h="224705">
                <a:tc gridSpan="5">
                  <a:txBody>
                    <a:bodyPr/>
                    <a:lstStyle/>
                    <a:p>
                      <a:pPr algn="ctr" fontAlgn="ctr"/>
                      <a:r>
                        <a:rPr lang="en-US" sz="1400" u="none" strike="noStrike" dirty="0">
                          <a:effectLst/>
                        </a:rPr>
                        <a:t>Weekly Report </a:t>
                      </a:r>
                      <a:r>
                        <a:rPr lang="en-US" sz="1400" u="none" strike="noStrike" dirty="0" err="1">
                          <a:effectLst/>
                        </a:rPr>
                        <a:t>Proforma</a:t>
                      </a:r>
                      <a:r>
                        <a:rPr lang="en-US" sz="1400" u="none" strike="noStrike" dirty="0">
                          <a:effectLst/>
                        </a:rPr>
                        <a:t> from District Level Monitoring Team</a:t>
                      </a:r>
                      <a:endParaRPr lang="en-US" sz="1400" b="1" i="0" u="none" strike="noStrike" dirty="0">
                        <a:solidFill>
                          <a:srgbClr val="000000"/>
                        </a:solidFill>
                        <a:effectLst/>
                        <a:latin typeface="Calibri"/>
                      </a:endParaRPr>
                    </a:p>
                  </a:txBody>
                  <a:tcPr marL="5007" marR="5007" marT="5007"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63472">
                <a:tc gridSpan="4">
                  <a:txBody>
                    <a:bodyPr/>
                    <a:lstStyle/>
                    <a:p>
                      <a:pPr algn="l" fontAlgn="ctr"/>
                      <a:r>
                        <a:rPr lang="en-US" sz="600" u="none" strike="noStrike" dirty="0">
                          <a:effectLst/>
                        </a:rPr>
                        <a:t>Name of District</a:t>
                      </a:r>
                      <a:endParaRPr lang="en-US" sz="600" b="1" i="0" u="none" strike="noStrike" dirty="0">
                        <a:solidFill>
                          <a:srgbClr val="000000"/>
                        </a:solidFill>
                        <a:effectLst/>
                        <a:latin typeface="Calibri"/>
                      </a:endParaRPr>
                    </a:p>
                  </a:txBody>
                  <a:tcPr marL="5007" marR="5007" marT="5007" marB="0" anchor="ctr"/>
                </a:tc>
                <a:tc hMerge="1">
                  <a:txBody>
                    <a:bodyPr/>
                    <a:lstStyle/>
                    <a:p>
                      <a:endParaRPr lang="en-US"/>
                    </a:p>
                  </a:txBody>
                  <a:tcPr/>
                </a:tc>
                <a:tc hMerge="1">
                  <a:txBody>
                    <a:bodyPr/>
                    <a:lstStyle/>
                    <a:p>
                      <a:endParaRPr lang="en-US"/>
                    </a:p>
                  </a:txBody>
                  <a:tcPr/>
                </a:tc>
                <a:tc hMerge="1">
                  <a:txBody>
                    <a:bodyPr/>
                    <a:lstStyle/>
                    <a:p>
                      <a:pPr algn="ctr" fontAlgn="b"/>
                      <a:endParaRPr lang="en-US" sz="1200" b="1" i="0" u="none" strike="noStrike" dirty="0">
                        <a:solidFill>
                          <a:srgbClr val="000000"/>
                        </a:solidFill>
                        <a:effectLst/>
                        <a:latin typeface="Calibri"/>
                      </a:endParaRPr>
                    </a:p>
                  </a:txBody>
                  <a:tcPr marL="5007" marR="5007" marT="5007" marB="0" anchor="b"/>
                </a:tc>
                <a:tc>
                  <a:txBody>
                    <a:bodyPr/>
                    <a:lstStyle/>
                    <a:p>
                      <a:endParaRPr lang="en-US" sz="600" dirty="0"/>
                    </a:p>
                  </a:txBody>
                  <a:tcPr marL="5007" marR="5007" marT="5007" marB="0" anchor="b"/>
                </a:tc>
                <a:extLst>
                  <a:ext uri="{0D108BD9-81ED-4DB2-BD59-A6C34878D82A}">
                    <a16:rowId xmlns:a16="http://schemas.microsoft.com/office/drawing/2014/main" val="10002"/>
                  </a:ext>
                </a:extLst>
              </a:tr>
              <a:tr h="217459">
                <a:tc gridSpan="4">
                  <a:txBody>
                    <a:bodyPr/>
                    <a:lstStyle/>
                    <a:p>
                      <a:pPr algn="l" fontAlgn="ctr"/>
                      <a:r>
                        <a:rPr lang="en-US" sz="600" u="none" strike="noStrike" dirty="0">
                          <a:effectLst/>
                        </a:rPr>
                        <a:t>Name of the ULB/Block</a:t>
                      </a:r>
                      <a:endParaRPr lang="en-US" sz="600" b="1" i="0" u="none" strike="noStrike" dirty="0">
                        <a:solidFill>
                          <a:srgbClr val="000000"/>
                        </a:solidFill>
                        <a:effectLst/>
                        <a:latin typeface="Calibri"/>
                      </a:endParaRPr>
                    </a:p>
                  </a:txBody>
                  <a:tcPr marL="5007" marR="5007" marT="5007" marB="0" anchor="ctr"/>
                </a:tc>
                <a:tc hMerge="1">
                  <a:txBody>
                    <a:bodyPr/>
                    <a:lstStyle/>
                    <a:p>
                      <a:endParaRPr lang="en-US"/>
                    </a:p>
                  </a:txBody>
                  <a:tcPr/>
                </a:tc>
                <a:tc hMerge="1">
                  <a:txBody>
                    <a:bodyPr/>
                    <a:lstStyle/>
                    <a:p>
                      <a:endParaRPr lang="en-US"/>
                    </a:p>
                  </a:txBody>
                  <a:tcPr/>
                </a:tc>
                <a:tc hMerge="1">
                  <a:txBody>
                    <a:bodyPr/>
                    <a:lstStyle/>
                    <a:p>
                      <a:pPr algn="ctr" fontAlgn="b"/>
                      <a:endParaRPr lang="en-US" sz="1200" b="1" i="0" u="none" strike="noStrike" dirty="0">
                        <a:solidFill>
                          <a:srgbClr val="000000"/>
                        </a:solidFill>
                        <a:effectLst/>
                        <a:latin typeface="Calibri"/>
                      </a:endParaRPr>
                    </a:p>
                  </a:txBody>
                  <a:tcPr marL="5007" marR="5007" marT="5007" marB="0" anchor="b"/>
                </a:tc>
                <a:tc>
                  <a:txBody>
                    <a:bodyPr/>
                    <a:lstStyle/>
                    <a:p>
                      <a:endParaRPr lang="en-US" sz="600" dirty="0"/>
                    </a:p>
                  </a:txBody>
                  <a:tcPr marL="5007" marR="5007" marT="5007" marB="0" anchor="b"/>
                </a:tc>
                <a:extLst>
                  <a:ext uri="{0D108BD9-81ED-4DB2-BD59-A6C34878D82A}">
                    <a16:rowId xmlns:a16="http://schemas.microsoft.com/office/drawing/2014/main" val="10003"/>
                  </a:ext>
                </a:extLst>
              </a:tr>
              <a:tr h="180882">
                <a:tc gridSpan="4">
                  <a:txBody>
                    <a:bodyPr/>
                    <a:lstStyle/>
                    <a:p>
                      <a:pPr algn="l" fontAlgn="ctr"/>
                      <a:r>
                        <a:rPr lang="en-US" sz="600" u="none" strike="noStrike" dirty="0">
                          <a:effectLst/>
                        </a:rPr>
                        <a:t>Report for Round No. and date</a:t>
                      </a:r>
                      <a:endParaRPr lang="en-US" sz="600" b="0" i="0" u="none" strike="noStrike" dirty="0">
                        <a:solidFill>
                          <a:srgbClr val="000000"/>
                        </a:solidFill>
                        <a:effectLst/>
                        <a:latin typeface="Calibri"/>
                      </a:endParaRPr>
                    </a:p>
                  </a:txBody>
                  <a:tcPr marL="5007" marR="5007" marT="5007" marB="0" anchor="ctr"/>
                </a:tc>
                <a:tc hMerge="1">
                  <a:txBody>
                    <a:bodyPr/>
                    <a:lstStyle/>
                    <a:p>
                      <a:endParaRPr lang="en-US"/>
                    </a:p>
                  </a:txBody>
                  <a:tcPr/>
                </a:tc>
                <a:tc hMerge="1">
                  <a:txBody>
                    <a:bodyPr/>
                    <a:lstStyle/>
                    <a:p>
                      <a:endParaRPr lang="en-US"/>
                    </a:p>
                  </a:txBody>
                  <a:tcPr/>
                </a:tc>
                <a:tc hMerge="1">
                  <a:txBody>
                    <a:bodyPr/>
                    <a:lstStyle/>
                    <a:p>
                      <a:pPr algn="l" fontAlgn="b"/>
                      <a:endParaRPr lang="en-US" sz="1200" b="0" i="0" u="none" strike="noStrike" dirty="0">
                        <a:solidFill>
                          <a:srgbClr val="000000"/>
                        </a:solidFill>
                        <a:effectLst/>
                        <a:latin typeface="Calibri"/>
                      </a:endParaRPr>
                    </a:p>
                  </a:txBody>
                  <a:tcPr marL="5007" marR="5007" marT="5007" marB="0" anchor="b"/>
                </a:tc>
                <a:tc>
                  <a:txBody>
                    <a:bodyPr/>
                    <a:lstStyle/>
                    <a:p>
                      <a:endParaRPr lang="en-US" sz="600" dirty="0"/>
                    </a:p>
                  </a:txBody>
                  <a:tcPr marL="5007" marR="5007" marT="5007" marB="0" anchor="b"/>
                </a:tc>
                <a:extLst>
                  <a:ext uri="{0D108BD9-81ED-4DB2-BD59-A6C34878D82A}">
                    <a16:rowId xmlns:a16="http://schemas.microsoft.com/office/drawing/2014/main" val="10004"/>
                  </a:ext>
                </a:extLst>
              </a:tr>
              <a:tr h="189587">
                <a:tc gridSpan="4">
                  <a:txBody>
                    <a:bodyPr/>
                    <a:lstStyle/>
                    <a:p>
                      <a:pPr algn="l" fontAlgn="ctr"/>
                      <a:r>
                        <a:rPr lang="en-US" sz="600" u="none" strike="noStrike" dirty="0">
                          <a:effectLst/>
                        </a:rPr>
                        <a:t>Is there any outbreak of Vector Borne Diseases (Please mention name of disease )</a:t>
                      </a:r>
                      <a:endParaRPr lang="en-US" sz="600" b="0" i="0" u="none" strike="noStrike" dirty="0">
                        <a:solidFill>
                          <a:srgbClr val="000000"/>
                        </a:solidFill>
                        <a:effectLst/>
                        <a:latin typeface="Calibri"/>
                      </a:endParaRPr>
                    </a:p>
                  </a:txBody>
                  <a:tcPr marL="5007" marR="5007" marT="5007" marB="0" anchor="ctr"/>
                </a:tc>
                <a:tc hMerge="1">
                  <a:txBody>
                    <a:bodyPr/>
                    <a:lstStyle/>
                    <a:p>
                      <a:endParaRPr lang="en-US"/>
                    </a:p>
                  </a:txBody>
                  <a:tcPr/>
                </a:tc>
                <a:tc hMerge="1">
                  <a:txBody>
                    <a:bodyPr/>
                    <a:lstStyle/>
                    <a:p>
                      <a:endParaRPr lang="en-US"/>
                    </a:p>
                  </a:txBody>
                  <a:tcPr/>
                </a:tc>
                <a:tc hMerge="1">
                  <a:txBody>
                    <a:bodyPr/>
                    <a:lstStyle/>
                    <a:p>
                      <a:pPr algn="l" fontAlgn="b"/>
                      <a:endParaRPr lang="en-US" sz="1200" b="0" i="0" u="none" strike="noStrike" dirty="0">
                        <a:solidFill>
                          <a:srgbClr val="000000"/>
                        </a:solidFill>
                        <a:effectLst/>
                        <a:latin typeface="Calibri"/>
                      </a:endParaRPr>
                    </a:p>
                  </a:txBody>
                  <a:tcPr marL="5007" marR="5007" marT="5007" marB="0" anchor="b"/>
                </a:tc>
                <a:tc>
                  <a:txBody>
                    <a:bodyPr/>
                    <a:lstStyle/>
                    <a:p>
                      <a:endParaRPr lang="en-US" sz="600" dirty="0"/>
                    </a:p>
                  </a:txBody>
                  <a:tcPr marL="5007" marR="5007" marT="5007" marB="0" anchor="b"/>
                </a:tc>
                <a:extLst>
                  <a:ext uri="{0D108BD9-81ED-4DB2-BD59-A6C34878D82A}">
                    <a16:rowId xmlns:a16="http://schemas.microsoft.com/office/drawing/2014/main" val="10005"/>
                  </a:ext>
                </a:extLst>
              </a:tr>
              <a:tr h="72008">
                <a:tc gridSpan="2">
                  <a:txBody>
                    <a:bodyPr/>
                    <a:lstStyle/>
                    <a:p>
                      <a:pPr algn="ctr" fontAlgn="b"/>
                      <a:endParaRPr lang="en-US" sz="600" b="0" i="0" u="none" strike="noStrike" dirty="0">
                        <a:solidFill>
                          <a:srgbClr val="000000"/>
                        </a:solidFill>
                        <a:effectLst/>
                        <a:latin typeface="Calibri"/>
                      </a:endParaRPr>
                    </a:p>
                  </a:txBody>
                  <a:tcPr marL="5007" marR="5007" marT="5007" marB="0" anchor="b">
                    <a:lnB w="12700" cap="flat" cmpd="sng" algn="ctr">
                      <a:solidFill>
                        <a:schemeClr val="tx1"/>
                      </a:solidFill>
                      <a:prstDash val="solid"/>
                      <a:round/>
                      <a:headEnd type="none" w="med" len="med"/>
                      <a:tailEnd type="none" w="med" len="med"/>
                    </a:lnB>
                  </a:tcPr>
                </a:tc>
                <a:tc hMerge="1">
                  <a:txBody>
                    <a:bodyPr/>
                    <a:lstStyle/>
                    <a:p>
                      <a:pPr algn="ctr" fontAlgn="b"/>
                      <a:endParaRPr lang="en-US" sz="600" b="0" i="0" u="none" strike="noStrike" dirty="0">
                        <a:solidFill>
                          <a:srgbClr val="000000"/>
                        </a:solidFill>
                        <a:effectLst/>
                        <a:latin typeface="Calibri"/>
                      </a:endParaRPr>
                    </a:p>
                  </a:txBody>
                  <a:tcPr marL="5007" marR="5007" marT="5007" marB="0" anchor="b">
                    <a:lnB w="12700" cap="flat" cmpd="sng" algn="ctr">
                      <a:solidFill>
                        <a:schemeClr val="tx1"/>
                      </a:solidFill>
                      <a:prstDash val="solid"/>
                      <a:round/>
                      <a:headEnd type="none" w="med" len="med"/>
                      <a:tailEnd type="none" w="med" len="med"/>
                    </a:lnB>
                  </a:tcPr>
                </a:tc>
                <a:tc gridSpan="2">
                  <a:txBody>
                    <a:bodyPr/>
                    <a:lstStyle/>
                    <a:p>
                      <a:endParaRPr lang="en-US"/>
                    </a:p>
                  </a:txBody>
                  <a:tcPr marL="5007" marR="5007" marT="5007" marB="0" anchor="b">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Calibri"/>
                      </a:endParaRPr>
                    </a:p>
                  </a:txBody>
                  <a:tcPr marL="5007" marR="5007" marT="5007" marB="0" anchor="b">
                    <a:lnB w="12700" cap="flat" cmpd="sng" algn="ctr">
                      <a:solidFill>
                        <a:schemeClr val="tx1"/>
                      </a:solidFill>
                      <a:prstDash val="solid"/>
                      <a:round/>
                      <a:headEnd type="none" w="med" len="med"/>
                      <a:tailEnd type="none" w="med" len="med"/>
                    </a:lnB>
                  </a:tcPr>
                </a:tc>
                <a:tc>
                  <a:txBody>
                    <a:bodyPr/>
                    <a:lstStyle/>
                    <a:p>
                      <a:endParaRPr lang="en-US" sz="600" dirty="0"/>
                    </a:p>
                  </a:txBody>
                  <a:tcPr marL="5007" marR="5007" marT="5007"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44161">
                <a:tc gridSpan="2">
                  <a:txBody>
                    <a:bodyPr/>
                    <a:lstStyle/>
                    <a:p>
                      <a:pPr algn="ctr" fontAlgn="ctr"/>
                      <a:r>
                        <a:rPr lang="en-US" sz="1400" u="none" strike="noStrike" dirty="0" err="1">
                          <a:effectLst/>
                        </a:rPr>
                        <a:t>Sl</a:t>
                      </a:r>
                      <a:r>
                        <a:rPr lang="en-US" sz="1400" u="none" strike="noStrike" dirty="0">
                          <a:effectLst/>
                        </a:rPr>
                        <a:t> No</a:t>
                      </a:r>
                      <a:endParaRPr lang="en-US" sz="1400" b="1"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pPr algn="ctr" fontAlgn="ctr"/>
                      <a:endParaRPr lang="en-US" sz="1400" b="1"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gridSpan="2">
                  <a:txBody>
                    <a:bodyPr/>
                    <a:lstStyle/>
                    <a:p>
                      <a:pPr algn="ctr" fontAlgn="ctr"/>
                      <a:r>
                        <a:rPr lang="en-US" sz="1400" u="none" strike="noStrike" dirty="0">
                          <a:effectLst/>
                        </a:rPr>
                        <a:t>Item</a:t>
                      </a:r>
                      <a:endParaRPr lang="en-US" sz="1400" b="1"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pPr algn="l" fontAlgn="b"/>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7"/>
                  </a:ext>
                </a:extLst>
              </a:tr>
              <a:tr h="224705">
                <a:tc gridSpan="2">
                  <a:txBody>
                    <a:bodyPr/>
                    <a:lstStyle/>
                    <a:p>
                      <a:pPr algn="ctr" fontAlgn="b"/>
                      <a:r>
                        <a:rPr lang="en-US" sz="1400" u="none" strike="noStrike" dirty="0">
                          <a:effectLst/>
                        </a:rPr>
                        <a:t>1</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ctr"/>
                      <a:endParaRPr lang="en-US" sz="1400" b="0"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algn="l" fontAlgn="ctr"/>
                      <a:r>
                        <a:rPr lang="en-US" sz="1400" u="none" strike="noStrike" dirty="0">
                          <a:effectLst/>
                        </a:rPr>
                        <a:t>No. of fever cases in the current round</a:t>
                      </a:r>
                      <a:endParaRPr lang="en-US" sz="1400" b="0"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b"/>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210208">
                <a:tc gridSpan="2">
                  <a:txBody>
                    <a:bodyPr/>
                    <a:lstStyle/>
                    <a:p>
                      <a:pPr algn="ctr" fontAlgn="b"/>
                      <a:r>
                        <a:rPr lang="en-US" sz="1400" u="none" strike="noStrike" dirty="0">
                          <a:effectLst/>
                        </a:rPr>
                        <a:t>2</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ctr"/>
                      <a:endParaRPr lang="en-US" sz="1400" b="0"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algn="l" fontAlgn="ctr"/>
                      <a:r>
                        <a:rPr lang="en-US" sz="1400" u="none" strike="noStrike" dirty="0">
                          <a:effectLst/>
                        </a:rPr>
                        <a:t>No. of fever cases in the previous round</a:t>
                      </a:r>
                      <a:endParaRPr lang="en-US" sz="1400" b="0"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b"/>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231955">
                <a:tc gridSpan="2">
                  <a:txBody>
                    <a:bodyPr/>
                    <a:lstStyle/>
                    <a:p>
                      <a:pPr algn="ctr" fontAlgn="b"/>
                      <a:r>
                        <a:rPr lang="en-US" sz="1400" u="none" strike="noStrike" dirty="0">
                          <a:effectLst/>
                        </a:rPr>
                        <a:t>3</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ctr"/>
                      <a:endParaRPr lang="en-US" sz="1400" b="0"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algn="l" fontAlgn="ctr"/>
                      <a:r>
                        <a:rPr lang="en-US" sz="1400" u="none" strike="noStrike" dirty="0">
                          <a:effectLst/>
                        </a:rPr>
                        <a:t>No. of confirmed Dengue cases  in last fortnight</a:t>
                      </a:r>
                      <a:endParaRPr lang="en-US" sz="1400" b="0"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b"/>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r h="253701">
                <a:tc gridSpan="2">
                  <a:txBody>
                    <a:bodyPr/>
                    <a:lstStyle/>
                    <a:p>
                      <a:pPr algn="ctr" fontAlgn="b"/>
                      <a:r>
                        <a:rPr lang="en-US" sz="1400" u="none" strike="noStrike" dirty="0">
                          <a:effectLst/>
                        </a:rPr>
                        <a:t>4</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ctr"/>
                      <a:endParaRPr lang="en-US" sz="1400" b="0"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algn="l" fontAlgn="ctr"/>
                      <a:r>
                        <a:rPr lang="en-US" sz="1400" u="none" strike="noStrike" dirty="0">
                          <a:effectLst/>
                        </a:rPr>
                        <a:t>Total No. of confirmed Dengue cases  (cumulative)</a:t>
                      </a:r>
                      <a:endParaRPr lang="en-US" sz="1400" b="0"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b"/>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1"/>
                  </a:ext>
                </a:extLst>
              </a:tr>
              <a:tr h="253701">
                <a:tc gridSpan="2">
                  <a:txBody>
                    <a:bodyPr/>
                    <a:lstStyle/>
                    <a:p>
                      <a:pPr algn="ctr" fontAlgn="b"/>
                      <a:r>
                        <a:rPr lang="en-US" sz="1400" u="none" strike="noStrike" dirty="0">
                          <a:effectLst/>
                        </a:rPr>
                        <a:t>5</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ctr"/>
                      <a:endParaRPr lang="en-US" sz="1400" b="0"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algn="l" fontAlgn="ctr"/>
                      <a:r>
                        <a:rPr lang="en-US" sz="1400" u="none" strike="noStrike" dirty="0">
                          <a:effectLst/>
                        </a:rPr>
                        <a:t>No. of confirmed Dengue deaths in last fortnight</a:t>
                      </a:r>
                      <a:endParaRPr lang="en-US" sz="1400" b="0"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b"/>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2"/>
                  </a:ext>
                </a:extLst>
              </a:tr>
              <a:tr h="202961">
                <a:tc gridSpan="2">
                  <a:txBody>
                    <a:bodyPr/>
                    <a:lstStyle/>
                    <a:p>
                      <a:pPr algn="ctr" fontAlgn="b"/>
                      <a:r>
                        <a:rPr lang="en-US" sz="1400" u="none" strike="noStrike" dirty="0">
                          <a:effectLst/>
                        </a:rPr>
                        <a:t>6</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ctr"/>
                      <a:endParaRPr lang="en-US" sz="1400" b="0"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algn="l" fontAlgn="ctr"/>
                      <a:r>
                        <a:rPr lang="en-US" sz="1400" u="none" strike="noStrike" dirty="0">
                          <a:effectLst/>
                        </a:rPr>
                        <a:t>Total No. of confirmed Dengue deaths (cumulative)</a:t>
                      </a:r>
                      <a:endParaRPr lang="en-US" sz="1400" b="0"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b"/>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3"/>
                  </a:ext>
                </a:extLst>
              </a:tr>
              <a:tr h="355180">
                <a:tc gridSpan="2">
                  <a:txBody>
                    <a:bodyPr/>
                    <a:lstStyle/>
                    <a:p>
                      <a:pPr algn="ctr" fontAlgn="b"/>
                      <a:r>
                        <a:rPr lang="en-US" sz="1400" u="none" strike="noStrike" dirty="0">
                          <a:effectLst/>
                        </a:rPr>
                        <a:t>7</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ctr"/>
                      <a:endParaRPr lang="en-US" sz="1400" b="0"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algn="l" fontAlgn="ctr"/>
                      <a:r>
                        <a:rPr lang="en-US" sz="1400" u="none" strike="noStrike" dirty="0">
                          <a:effectLst/>
                        </a:rPr>
                        <a:t>No. of containers checked by H to H teams during this Round</a:t>
                      </a:r>
                      <a:endParaRPr lang="en-US" sz="1400" b="0"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b"/>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4"/>
                  </a:ext>
                </a:extLst>
              </a:tr>
              <a:tr h="231955">
                <a:tc gridSpan="2">
                  <a:txBody>
                    <a:bodyPr/>
                    <a:lstStyle/>
                    <a:p>
                      <a:pPr algn="ctr" fontAlgn="b"/>
                      <a:r>
                        <a:rPr lang="en-US" sz="1400" u="none" strike="noStrike" dirty="0">
                          <a:effectLst/>
                        </a:rPr>
                        <a:t>8</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ctr"/>
                      <a:endParaRPr lang="en-US" sz="1400" b="0"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algn="l" fontAlgn="ctr"/>
                      <a:r>
                        <a:rPr lang="en-US" sz="1400" u="none" strike="noStrike" dirty="0">
                          <a:effectLst/>
                        </a:rPr>
                        <a:t>No. of containers having larvae during this Round</a:t>
                      </a:r>
                      <a:endParaRPr lang="en-US" sz="1400" b="0"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b"/>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5"/>
                  </a:ext>
                </a:extLst>
              </a:tr>
              <a:tr h="195712">
                <a:tc gridSpan="2">
                  <a:txBody>
                    <a:bodyPr/>
                    <a:lstStyle/>
                    <a:p>
                      <a:pPr algn="ctr" fontAlgn="b"/>
                      <a:r>
                        <a:rPr lang="en-US" sz="1400" u="none" strike="noStrike" dirty="0">
                          <a:effectLst/>
                        </a:rPr>
                        <a:t>9</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ctr"/>
                      <a:endParaRPr lang="en-US" sz="1400" b="0"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algn="l" fontAlgn="ctr"/>
                      <a:r>
                        <a:rPr lang="en-US" sz="1400" u="none" strike="noStrike" dirty="0" err="1">
                          <a:effectLst/>
                        </a:rPr>
                        <a:t>Larvicidal</a:t>
                      </a:r>
                      <a:r>
                        <a:rPr lang="en-US" sz="1400" u="none" strike="noStrike" dirty="0">
                          <a:effectLst/>
                        </a:rPr>
                        <a:t> sprayed (in </a:t>
                      </a:r>
                      <a:r>
                        <a:rPr lang="en-US" sz="1400" u="none" strike="noStrike" dirty="0" err="1">
                          <a:effectLst/>
                        </a:rPr>
                        <a:t>litre</a:t>
                      </a:r>
                      <a:r>
                        <a:rPr lang="en-US" sz="1400" u="none" strike="noStrike" dirty="0">
                          <a:effectLst/>
                        </a:rPr>
                        <a:t>) during this Round</a:t>
                      </a:r>
                      <a:endParaRPr lang="en-US" sz="1400" b="0"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b"/>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6"/>
                  </a:ext>
                </a:extLst>
              </a:tr>
              <a:tr h="268198">
                <a:tc gridSpan="2">
                  <a:txBody>
                    <a:bodyPr/>
                    <a:lstStyle/>
                    <a:p>
                      <a:pPr algn="ctr" fontAlgn="b"/>
                      <a:r>
                        <a:rPr lang="en-US" sz="1400" u="none" strike="noStrike" dirty="0">
                          <a:effectLst/>
                        </a:rPr>
                        <a:t>10</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ctr"/>
                      <a:endParaRPr lang="en-US" sz="1400" b="0"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algn="l" fontAlgn="ctr"/>
                      <a:r>
                        <a:rPr lang="en-US" sz="1400" u="none" strike="noStrike" dirty="0">
                          <a:effectLst/>
                        </a:rPr>
                        <a:t>No. of places where piles of garbage found in this Round</a:t>
                      </a:r>
                      <a:endParaRPr lang="en-US" sz="1400" b="0" i="0" u="none" strike="noStrike" dirty="0">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b"/>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7"/>
                  </a:ext>
                </a:extLst>
              </a:tr>
              <a:tr h="181215">
                <a:tc gridSpan="2">
                  <a:txBody>
                    <a:bodyPr/>
                    <a:lstStyle/>
                    <a:p>
                      <a:pPr algn="ctr" fontAlgn="b"/>
                      <a:r>
                        <a:rPr lang="en-US" sz="1400" u="none" strike="noStrike" dirty="0">
                          <a:effectLst/>
                        </a:rPr>
                        <a:t>11</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ctr"/>
                      <a:endParaRPr lang="en-US" sz="1400" b="0" i="0" u="none" strike="noStrike">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algn="l" fontAlgn="ctr"/>
                      <a:r>
                        <a:rPr lang="en-US" sz="1400" u="none" strike="noStrike">
                          <a:effectLst/>
                        </a:rPr>
                        <a:t>No. of piles of garbage managed</a:t>
                      </a:r>
                      <a:endParaRPr lang="en-US" sz="1400" b="0" i="0" u="none" strike="noStrike">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b"/>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8"/>
                  </a:ext>
                </a:extLst>
              </a:tr>
              <a:tr h="210208">
                <a:tc gridSpan="2">
                  <a:txBody>
                    <a:bodyPr/>
                    <a:lstStyle/>
                    <a:p>
                      <a:pPr algn="ctr" fontAlgn="b"/>
                      <a:r>
                        <a:rPr lang="en-US" sz="1400" u="none" strike="noStrike" dirty="0">
                          <a:effectLst/>
                        </a:rPr>
                        <a:t>12</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ctr"/>
                      <a:endParaRPr lang="en-US" sz="1400" b="0" i="0" u="none" strike="noStrike">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algn="l" fontAlgn="ctr"/>
                      <a:r>
                        <a:rPr lang="en-US" sz="1400" u="none" strike="noStrike">
                          <a:effectLst/>
                        </a:rPr>
                        <a:t>No. of blocked drains found in this Round</a:t>
                      </a:r>
                      <a:endParaRPr lang="en-US" sz="1400" b="0" i="0" u="none" strike="noStrike">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b"/>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9"/>
                  </a:ext>
                </a:extLst>
              </a:tr>
              <a:tr h="210208">
                <a:tc gridSpan="2">
                  <a:txBody>
                    <a:bodyPr/>
                    <a:lstStyle/>
                    <a:p>
                      <a:pPr algn="ctr" fontAlgn="b"/>
                      <a:r>
                        <a:rPr lang="en-US" sz="1400" u="none" strike="noStrike" dirty="0">
                          <a:effectLst/>
                        </a:rPr>
                        <a:t>13</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ctr"/>
                      <a:endParaRPr lang="en-US" sz="1400" b="0" i="0" u="none" strike="noStrike">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algn="l" fontAlgn="ctr"/>
                      <a:r>
                        <a:rPr lang="en-US" sz="1400" u="none" strike="noStrike">
                          <a:effectLst/>
                        </a:rPr>
                        <a:t>No. of blocked drains cleaned</a:t>
                      </a:r>
                      <a:endParaRPr lang="en-US" sz="1400" b="0" i="0" u="none" strike="noStrike">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b"/>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0"/>
                  </a:ext>
                </a:extLst>
              </a:tr>
              <a:tr h="297192">
                <a:tc gridSpan="2">
                  <a:txBody>
                    <a:bodyPr/>
                    <a:lstStyle/>
                    <a:p>
                      <a:pPr algn="ctr" fontAlgn="b"/>
                      <a:r>
                        <a:rPr lang="en-US" sz="1400" u="none" strike="noStrike" dirty="0">
                          <a:effectLst/>
                        </a:rPr>
                        <a:t>14</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ctr"/>
                      <a:endParaRPr lang="en-US" sz="1400" b="0" i="0" u="none" strike="noStrike">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algn="l" fontAlgn="ctr"/>
                      <a:r>
                        <a:rPr lang="en-US" sz="1400" u="none" strike="noStrike">
                          <a:effectLst/>
                        </a:rPr>
                        <a:t>No. of low lands found with stagnant water in this round</a:t>
                      </a:r>
                      <a:endParaRPr lang="en-US" sz="1400" b="0" i="0" u="none" strike="noStrike">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b"/>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1"/>
                  </a:ext>
                </a:extLst>
              </a:tr>
              <a:tr h="210208">
                <a:tc gridSpan="2">
                  <a:txBody>
                    <a:bodyPr/>
                    <a:lstStyle/>
                    <a:p>
                      <a:pPr algn="ctr" fontAlgn="b"/>
                      <a:r>
                        <a:rPr lang="en-US" sz="1400" u="none" strike="noStrike" dirty="0">
                          <a:effectLst/>
                        </a:rPr>
                        <a:t>15</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ctr"/>
                      <a:endParaRPr lang="en-US" sz="1400" b="0" i="0" u="none" strike="noStrike">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algn="l" fontAlgn="ctr"/>
                      <a:r>
                        <a:rPr lang="en-US" sz="1400" u="none" strike="noStrike">
                          <a:effectLst/>
                        </a:rPr>
                        <a:t>No. of low lands with stagnant water managed</a:t>
                      </a:r>
                      <a:endParaRPr lang="en-US" sz="1400" b="0" i="0" u="none" strike="noStrike">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b"/>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2"/>
                  </a:ext>
                </a:extLst>
              </a:tr>
              <a:tr h="239204">
                <a:tc gridSpan="2">
                  <a:txBody>
                    <a:bodyPr/>
                    <a:lstStyle/>
                    <a:p>
                      <a:pPr algn="ctr" fontAlgn="b"/>
                      <a:r>
                        <a:rPr lang="en-US" sz="1400" u="none" strike="noStrike" dirty="0">
                          <a:effectLst/>
                        </a:rPr>
                        <a:t>16</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ctr"/>
                      <a:endParaRPr lang="en-US" sz="1400" b="0" i="0" u="none" strike="noStrike">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algn="l" fontAlgn="ctr"/>
                      <a:r>
                        <a:rPr lang="en-US" sz="1400" u="none" strike="noStrike">
                          <a:effectLst/>
                        </a:rPr>
                        <a:t>No. of tyre resoling and recycling sites identified</a:t>
                      </a:r>
                      <a:endParaRPr lang="en-US" sz="1400" b="0" i="0" u="none" strike="noStrike">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b"/>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3"/>
                  </a:ext>
                </a:extLst>
              </a:tr>
              <a:tr h="253701">
                <a:tc gridSpan="2">
                  <a:txBody>
                    <a:bodyPr/>
                    <a:lstStyle/>
                    <a:p>
                      <a:pPr algn="ctr" fontAlgn="b"/>
                      <a:r>
                        <a:rPr lang="en-US" sz="1400" u="none" strike="noStrike" dirty="0">
                          <a:effectLst/>
                        </a:rPr>
                        <a:t>17</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ctr"/>
                      <a:endParaRPr lang="en-US" sz="1400" b="0" i="0" u="none" strike="noStrike">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algn="l" fontAlgn="ctr"/>
                      <a:r>
                        <a:rPr lang="en-US" sz="1400" u="none" strike="noStrike">
                          <a:effectLst/>
                        </a:rPr>
                        <a:t>No. of tyre resoling and recycling sites managed</a:t>
                      </a:r>
                      <a:endParaRPr lang="en-US" sz="1400" b="0" i="0" u="none" strike="noStrike">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b"/>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4"/>
                  </a:ext>
                </a:extLst>
              </a:tr>
              <a:tr h="210208">
                <a:tc gridSpan="2">
                  <a:txBody>
                    <a:bodyPr/>
                    <a:lstStyle/>
                    <a:p>
                      <a:pPr algn="ctr" fontAlgn="b"/>
                      <a:r>
                        <a:rPr lang="en-US" sz="1400" u="none" strike="noStrike" dirty="0">
                          <a:effectLst/>
                        </a:rPr>
                        <a:t>18</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ctr"/>
                      <a:endParaRPr lang="en-US" sz="1400" b="0" i="0" u="none" strike="noStrike">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algn="l" fontAlgn="ctr"/>
                      <a:r>
                        <a:rPr lang="en-US" sz="1400" u="none" strike="noStrike">
                          <a:effectLst/>
                        </a:rPr>
                        <a:t>No. of construction sites found not managed for vector</a:t>
                      </a:r>
                      <a:endParaRPr lang="en-US" sz="1400" b="0" i="0" u="none" strike="noStrike">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b"/>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5"/>
                  </a:ext>
                </a:extLst>
              </a:tr>
              <a:tr h="202961">
                <a:tc gridSpan="2">
                  <a:txBody>
                    <a:bodyPr/>
                    <a:lstStyle/>
                    <a:p>
                      <a:pPr algn="ctr" fontAlgn="b"/>
                      <a:r>
                        <a:rPr lang="en-US" sz="1400" u="none" strike="noStrike" dirty="0">
                          <a:effectLst/>
                        </a:rPr>
                        <a:t>19</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l" fontAlgn="ctr"/>
                      <a:endParaRPr lang="en-US" sz="1400" b="0" i="0" u="none" strike="noStrike">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pPr algn="l" fontAlgn="ctr"/>
                      <a:r>
                        <a:rPr lang="en-US" sz="1400" u="none" strike="noStrike">
                          <a:effectLst/>
                        </a:rPr>
                        <a:t>No. of construction sites managed for vector</a:t>
                      </a:r>
                      <a:endParaRPr lang="en-US" sz="1400" b="0" i="0" u="none" strike="noStrike">
                        <a:solidFill>
                          <a:srgbClr val="000000"/>
                        </a:solidFill>
                        <a:effectLst/>
                        <a:latin typeface="Calibri"/>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l" fontAlgn="b"/>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5007" marR="5007" marT="50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6"/>
                  </a:ext>
                </a:extLst>
              </a:tr>
              <a:tr h="229935">
                <a:tc gridSpan="5">
                  <a:txBody>
                    <a:bodyPr/>
                    <a:lstStyle/>
                    <a:p>
                      <a:pPr algn="ctr" fontAlgn="b"/>
                      <a:r>
                        <a:rPr lang="en-US" sz="1200" u="none" strike="noStrike" dirty="0">
                          <a:effectLst/>
                        </a:rPr>
                        <a:t>PS- In case of outbreak, please submit report on daily basis in IDSP </a:t>
                      </a:r>
                      <a:r>
                        <a:rPr lang="en-US" sz="1200" u="none" strike="noStrike" dirty="0" err="1">
                          <a:effectLst/>
                        </a:rPr>
                        <a:t>Proforma</a:t>
                      </a:r>
                      <a:endParaRPr lang="en-US" sz="1200" b="1" i="0" u="none" strike="noStrike" dirty="0">
                        <a:solidFill>
                          <a:srgbClr val="000000"/>
                        </a:solidFill>
                        <a:effectLst/>
                        <a:latin typeface="Calibri"/>
                      </a:endParaRPr>
                    </a:p>
                  </a:txBody>
                  <a:tcPr marL="5007" marR="5007" marT="5007" marB="0" anchor="b">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7"/>
                  </a:ext>
                </a:extLst>
              </a:tr>
            </a:tbl>
          </a:graphicData>
        </a:graphic>
      </p:graphicFrame>
    </p:spTree>
    <p:extLst>
      <p:ext uri="{BB962C8B-B14F-4D97-AF65-F5344CB8AC3E}">
        <p14:creationId xmlns:p14="http://schemas.microsoft.com/office/powerpoint/2010/main" val="1089484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6255" y="980728"/>
            <a:ext cx="8136904" cy="4708981"/>
          </a:xfrm>
          <a:prstGeom prst="rect">
            <a:avLst/>
          </a:prstGeom>
        </p:spPr>
        <p:txBody>
          <a:bodyPr wrap="square">
            <a:spAutoFit/>
          </a:bodyPr>
          <a:lstStyle/>
          <a:p>
            <a:pPr>
              <a:lnSpc>
                <a:spcPct val="150000"/>
              </a:lnSpc>
            </a:pPr>
            <a:r>
              <a:rPr lang="bn-IN"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১)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পরিবেশগত</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ঝুঁকির</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জায়গাগুলি</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যেখানে</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জল</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জমে</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আছে</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as-IN" dirty="0">
                <a:latin typeface="Nirmala UI" panose="020B0502040204020203" pitchFamily="34" charset="0"/>
                <a:cs typeface="Nirmala UI" panose="020B0502040204020203" pitchFamily="34" charset="0"/>
              </a:rPr>
              <a:t>এবং</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মশা</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ডিম</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পাড়তে</a:t>
            </a:r>
            <a:endParaRPr lang="bn-IN" dirty="0">
              <a:solidFill>
                <a:srgbClr val="222222"/>
              </a:solidFill>
              <a:latin typeface="Nirmala UI" panose="020B0502040204020203" pitchFamily="34" charset="0"/>
              <a:ea typeface="Times New Roman" panose="02020603050405020304" pitchFamily="18" charset="0"/>
              <a:cs typeface="Nirmala UI" panose="020B0502040204020203" pitchFamily="34" charset="0"/>
            </a:endParaRPr>
          </a:p>
          <a:p>
            <a:pPr>
              <a:lnSpc>
                <a:spcPct val="150000"/>
              </a:lnSpc>
            </a:pPr>
            <a:r>
              <a:rPr lang="bn-IN"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পারে</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as-IN" dirty="0">
                <a:latin typeface="Nirmala UI" panose="020B0502040204020203" pitchFamily="34" charset="0"/>
                <a:cs typeface="Nirmala UI" panose="020B0502040204020203" pitchFamily="34" charset="0"/>
              </a:rPr>
              <a:t>এমন সব জায়গাগুলির লিস্ট তৈরি করা।</a:t>
            </a:r>
            <a:endParaRPr lang="bn-IN" dirty="0">
              <a:latin typeface="Nirmala UI" panose="020B0502040204020203" pitchFamily="34" charset="0"/>
              <a:cs typeface="Nirmala UI" panose="020B0502040204020203" pitchFamily="34" charset="0"/>
            </a:endParaRPr>
          </a:p>
          <a:p>
            <a:pPr>
              <a:lnSpc>
                <a:spcPct val="150000"/>
              </a:lnSpc>
            </a:pPr>
            <a:endParaRPr lang="en-US" dirty="0">
              <a:latin typeface="Nirmala UI" panose="020B0502040204020203" pitchFamily="34" charset="0"/>
              <a:ea typeface="Calibri" panose="020F0502020204030204" pitchFamily="34" charset="0"/>
              <a:cs typeface="Nirmala UI" panose="020B0502040204020203" pitchFamily="34" charset="0"/>
            </a:endParaRPr>
          </a:p>
          <a:p>
            <a:pPr>
              <a:lnSpc>
                <a:spcPct val="150000"/>
              </a:lnSpc>
            </a:pP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২) </a:t>
            </a:r>
            <a:r>
              <a:rPr lang="bn-IN"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পরিবেশগত</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ঝুঁকির</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as-IN" dirty="0">
                <a:latin typeface="Nirmala UI" panose="020B0502040204020203" pitchFamily="34" charset="0"/>
                <a:cs typeface="Nirmala UI" panose="020B0502040204020203" pitchFamily="34" charset="0"/>
              </a:rPr>
              <a:t>জায়গাগুলির</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ভৌগোলিক</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ম্যাপিং</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করা</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a:t>
            </a:r>
          </a:p>
          <a:p>
            <a:pPr>
              <a:lnSpc>
                <a:spcPct val="150000"/>
              </a:lnSpc>
            </a:pPr>
            <a:endParaRPr lang="en-US" dirty="0">
              <a:latin typeface="Nirmala UI" panose="020B0502040204020203" pitchFamily="34" charset="0"/>
              <a:ea typeface="Calibri" panose="020F0502020204030204" pitchFamily="34" charset="0"/>
              <a:cs typeface="Nirmala UI" panose="020B0502040204020203" pitchFamily="34" charset="0"/>
            </a:endParaRPr>
          </a:p>
          <a:p>
            <a:pPr>
              <a:lnSpc>
                <a:spcPct val="150000"/>
              </a:lnSpc>
            </a:pP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৩) </a:t>
            </a:r>
            <a:r>
              <a:rPr lang="bn-IN"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কো</a:t>
            </a:r>
            <a:r>
              <a:rPr lang="bn-IN"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ন</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কো</a:t>
            </a:r>
            <a:r>
              <a:rPr lang="bn-IN"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ন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লার্ভিসাইড</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ব্যবহার</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করতে</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হবে</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latin typeface="Nirmala UI" panose="020B0502040204020203" pitchFamily="34" charset="0"/>
                <a:ea typeface="Times New Roman" panose="02020603050405020304" pitchFamily="18" charset="0"/>
                <a:cs typeface="Nirmala UI" panose="020B0502040204020203" pitchFamily="34" charset="0"/>
              </a:rPr>
              <a:t>নির্ধারণ</a:t>
            </a:r>
            <a:r>
              <a:rPr lang="en-US" dirty="0">
                <a:latin typeface="Nirmala UI" panose="020B0502040204020203" pitchFamily="34" charset="0"/>
                <a:ea typeface="Times New Roman" panose="02020603050405020304" pitchFamily="18" charset="0"/>
                <a:cs typeface="Nirmala UI" panose="020B0502040204020203" pitchFamily="34" charset="0"/>
              </a:rPr>
              <a:t> </a:t>
            </a:r>
            <a:r>
              <a:rPr lang="en-US" dirty="0" err="1">
                <a:latin typeface="Nirmala UI" panose="020B0502040204020203" pitchFamily="34" charset="0"/>
                <a:ea typeface="Times New Roman" panose="02020603050405020304" pitchFamily="18" charset="0"/>
                <a:cs typeface="Nirmala UI" panose="020B0502040204020203" pitchFamily="34" charset="0"/>
              </a:rPr>
              <a:t>করা</a:t>
            </a:r>
            <a:r>
              <a:rPr lang="en-US" dirty="0">
                <a:latin typeface="Nirmala UI" panose="020B0502040204020203" pitchFamily="34" charset="0"/>
                <a:ea typeface="Times New Roman" panose="02020603050405020304" pitchFamily="18" charset="0"/>
                <a:cs typeface="Nirmala UI" panose="020B0502040204020203" pitchFamily="34" charset="0"/>
              </a:rPr>
              <a:t>।</a:t>
            </a:r>
          </a:p>
          <a:p>
            <a:pPr>
              <a:lnSpc>
                <a:spcPct val="150000"/>
              </a:lnSpc>
            </a:pPr>
            <a:endParaRPr lang="en-US" dirty="0">
              <a:latin typeface="Nirmala UI" panose="020B0502040204020203" pitchFamily="34" charset="0"/>
              <a:ea typeface="Calibri" panose="020F0502020204030204" pitchFamily="34" charset="0"/>
              <a:cs typeface="Nirmala UI" panose="020B0502040204020203" pitchFamily="34" charset="0"/>
            </a:endParaRPr>
          </a:p>
          <a:p>
            <a:pPr>
              <a:lnSpc>
                <a:spcPct val="150000"/>
              </a:lnSpc>
            </a:pP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৪) </a:t>
            </a:r>
            <a:r>
              <a:rPr lang="bn-IN"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as-IN" dirty="0">
                <a:latin typeface="Nirmala UI" panose="020B0502040204020203" pitchFamily="34" charset="0"/>
                <a:cs typeface="Nirmala UI" panose="020B0502040204020203" pitchFamily="34" charset="0"/>
              </a:rPr>
              <a:t>লার্ভিসাইডের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পরিমান</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এবং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কত</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দিন</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as-IN" dirty="0">
                <a:latin typeface="Nirmala UI" panose="020B0502040204020203" pitchFamily="34" charset="0"/>
                <a:cs typeface="Nirmala UI" panose="020B0502040204020203" pitchFamily="34" charset="0"/>
              </a:rPr>
              <a:t>অন্তর</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তা</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ব্যবহার</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করা</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উচিত</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সেটি</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endParaRPr lang="bn-IN" dirty="0">
              <a:solidFill>
                <a:srgbClr val="222222"/>
              </a:solidFill>
              <a:latin typeface="Nirmala UI" panose="020B0502040204020203" pitchFamily="34" charset="0"/>
              <a:ea typeface="Times New Roman" panose="02020603050405020304" pitchFamily="18" charset="0"/>
              <a:cs typeface="Nirmala UI" panose="020B0502040204020203" pitchFamily="34" charset="0"/>
            </a:endParaRPr>
          </a:p>
          <a:p>
            <a:pPr>
              <a:lnSpc>
                <a:spcPct val="150000"/>
              </a:lnSpc>
            </a:pPr>
            <a:r>
              <a:rPr lang="bn-IN"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স</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ঠিকভাবে</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as-IN" dirty="0">
                <a:latin typeface="Nirmala UI" panose="020B0502040204020203" pitchFamily="34" charset="0"/>
                <a:cs typeface="Nirmala UI" panose="020B0502040204020203" pitchFamily="34" charset="0"/>
              </a:rPr>
              <a:t>জেনে নেওয়া</a:t>
            </a:r>
            <a:r>
              <a:rPr lang="bn-IN" dirty="0">
                <a:latin typeface="Nirmala UI" panose="020B0502040204020203" pitchFamily="34" charset="0"/>
                <a:cs typeface="Nirmala UI" panose="020B0502040204020203" pitchFamily="34" charset="0"/>
              </a:rPr>
              <a:t>।</a:t>
            </a:r>
            <a:endParaRPr lang="en-US" dirty="0">
              <a:latin typeface="Nirmala UI" panose="020B0502040204020203" pitchFamily="34" charset="0"/>
              <a:cs typeface="Nirmala UI" panose="020B0502040204020203" pitchFamily="34" charset="0"/>
            </a:endParaRPr>
          </a:p>
          <a:p>
            <a:pPr>
              <a:lnSpc>
                <a:spcPct val="150000"/>
              </a:lnSpc>
            </a:pPr>
            <a:endParaRPr lang="en-US" dirty="0">
              <a:solidFill>
                <a:srgbClr val="C00000"/>
              </a:solidFill>
              <a:latin typeface="Nirmala UI" panose="020B0502040204020203" pitchFamily="34" charset="0"/>
              <a:ea typeface="Calibri" panose="020F0502020204030204" pitchFamily="34" charset="0"/>
              <a:cs typeface="Nirmala UI" panose="020B0502040204020203" pitchFamily="34" charset="0"/>
            </a:endParaRPr>
          </a:p>
          <a:p>
            <a:pPr>
              <a:lnSpc>
                <a:spcPct val="150000"/>
              </a:lnSpc>
            </a:pP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৫) </a:t>
            </a:r>
            <a:r>
              <a:rPr lang="bn-IN"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সুপারভাইজার</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as-IN" dirty="0">
                <a:latin typeface="Nirmala UI" panose="020B0502040204020203" pitchFamily="34" charset="0"/>
                <a:cs typeface="Nirmala UI" panose="020B0502040204020203" pitchFamily="34" charset="0"/>
              </a:rPr>
              <a:t>এবং</a:t>
            </a:r>
            <a:r>
              <a:rPr lang="en-US" dirty="0">
                <a:latin typeface="Nirmala UI" panose="020B0502040204020203" pitchFamily="34" charset="0"/>
                <a:cs typeface="Nirmala UI" panose="020B0502040204020203" pitchFamily="34" charset="0"/>
              </a:rPr>
              <a:t> </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SI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কে</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এই</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as-IN" dirty="0">
                <a:latin typeface="Nirmala UI" panose="020B0502040204020203" pitchFamily="34" charset="0"/>
                <a:cs typeface="Nirmala UI" panose="020B0502040204020203" pitchFamily="34" charset="0"/>
              </a:rPr>
              <a:t>স্প্রের কাজটি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নিয়মিত</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তদারকি</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করতে</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 </a:t>
            </a:r>
            <a:r>
              <a:rPr lang="en-US"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হবে</a:t>
            </a:r>
            <a:r>
              <a:rPr lang="en-US" dirty="0">
                <a:solidFill>
                  <a:srgbClr val="222222"/>
                </a:solidFill>
                <a:latin typeface="Nirmala UI" panose="020B0502040204020203" pitchFamily="34" charset="0"/>
                <a:ea typeface="Times New Roman" panose="02020603050405020304" pitchFamily="18" charset="0"/>
                <a:cs typeface="Nirmala UI" panose="020B0502040204020203" pitchFamily="34" charset="0"/>
              </a:rPr>
              <a:t>।</a:t>
            </a:r>
            <a:r>
              <a:rPr lang="en-US" sz="2000" dirty="0">
                <a:latin typeface="Amar Bangla" panose="02000503000000020004" pitchFamily="2"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476255" y="188640"/>
            <a:ext cx="5472608" cy="48750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nSpc>
                <a:spcPct val="107000"/>
              </a:lnSpc>
            </a:pPr>
            <a:r>
              <a:rPr lang="en-US" sz="2400" b="1" dirty="0">
                <a:solidFill>
                  <a:srgbClr val="C00000"/>
                </a:solidFill>
                <a:latin typeface="Nirmala UI" panose="020B0502040204020203" pitchFamily="34" charset="0"/>
                <a:ea typeface="Times New Roman" panose="02020603050405020304" pitchFamily="18" charset="0"/>
                <a:cs typeface="Times New Roman" panose="02020603050405020304" pitchFamily="18" charset="0"/>
              </a:rPr>
              <a:t>রাসায়নিক</a:t>
            </a:r>
            <a:r>
              <a:rPr lang="en-US" sz="24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solidFill>
                  <a:srgbClr val="C00000"/>
                </a:solidFill>
                <a:latin typeface="Nirmala UI" panose="020B0502040204020203" pitchFamily="34" charset="0"/>
                <a:ea typeface="Times New Roman" panose="02020603050405020304" pitchFamily="18" charset="0"/>
                <a:cs typeface="Times New Roman" panose="02020603050405020304" pitchFamily="18" charset="0"/>
              </a:rPr>
              <a:t>পদ্ধতিতে</a:t>
            </a:r>
            <a:r>
              <a:rPr lang="en-US" sz="24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as-IN" sz="2400" b="1" dirty="0">
                <a:solidFill>
                  <a:srgbClr val="C00000"/>
                </a:solidFill>
              </a:rPr>
              <a:t>নিয়ন্ত্রণ</a:t>
            </a:r>
            <a:r>
              <a:rPr lang="en-US" sz="24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1768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757" t="28125" r="4539" b="8333"/>
          <a:stretch>
            <a:fillRect/>
          </a:stretch>
        </p:blipFill>
        <p:spPr bwMode="auto">
          <a:xfrm>
            <a:off x="0" y="397144"/>
            <a:ext cx="8763000" cy="6460856"/>
          </a:xfrm>
          <a:prstGeom prst="rect">
            <a:avLst/>
          </a:prstGeom>
          <a:noFill/>
          <a:ln w="9525">
            <a:noFill/>
            <a:miter lim="800000"/>
            <a:headEnd/>
            <a:tailEnd/>
          </a:ln>
        </p:spPr>
      </p:pic>
      <p:sp>
        <p:nvSpPr>
          <p:cNvPr id="3" name="TextBox 2"/>
          <p:cNvSpPr txBox="1"/>
          <p:nvPr/>
        </p:nvSpPr>
        <p:spPr>
          <a:xfrm>
            <a:off x="1905000" y="0"/>
            <a:ext cx="7239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a:t> </a:t>
            </a:r>
            <a:r>
              <a:rPr lang="en-US" sz="2400" b="1" dirty="0">
                <a:solidFill>
                  <a:srgbClr val="FF0000"/>
                </a:solidFill>
              </a:rPr>
              <a:t>What to spray to kill the larvae? (NVBDCP Guideline)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endParaRPr lang="en-US" dirty="0"/>
          </a:p>
        </p:txBody>
      </p:sp>
      <p:sp>
        <p:nvSpPr>
          <p:cNvPr id="4" name="TextBox 3"/>
          <p:cNvSpPr txBox="1"/>
          <p:nvPr/>
        </p:nvSpPr>
        <p:spPr>
          <a:xfrm>
            <a:off x="683568" y="3501008"/>
            <a:ext cx="7920880" cy="2646878"/>
          </a:xfrm>
          <a:prstGeom prst="rect">
            <a:avLst/>
          </a:prstGeom>
          <a:noFill/>
        </p:spPr>
        <p:txBody>
          <a:bodyPr wrap="square" rtlCol="0">
            <a:spAutoFit/>
          </a:bodyPr>
          <a:lstStyle/>
          <a:p>
            <a:pPr>
              <a:lnSpc>
                <a:spcPct val="130000"/>
              </a:lnSpc>
            </a:pPr>
            <a:r>
              <a:rPr lang="en-US" sz="2000" dirty="0"/>
              <a:t>NB : If Bacillus </a:t>
            </a:r>
            <a:r>
              <a:rPr lang="en-US" sz="2000" dirty="0" err="1"/>
              <a:t>thuringiensis</a:t>
            </a:r>
            <a:r>
              <a:rPr lang="en-US" sz="2000" dirty="0"/>
              <a:t> </a:t>
            </a:r>
            <a:r>
              <a:rPr lang="en-US" sz="2000" dirty="0" err="1"/>
              <a:t>israelensis</a:t>
            </a:r>
            <a:r>
              <a:rPr lang="en-US" sz="2000" dirty="0"/>
              <a:t> (BTI) is chosen as the </a:t>
            </a:r>
            <a:r>
              <a:rPr lang="en-US" sz="2000" dirty="0" err="1"/>
              <a:t>larvicide</a:t>
            </a:r>
            <a:r>
              <a:rPr lang="en-US" sz="2000" dirty="0"/>
              <a:t>, any of the 3 types may be used.</a:t>
            </a:r>
          </a:p>
          <a:p>
            <a:pPr marL="800100" lvl="1" indent="-342900">
              <a:lnSpc>
                <a:spcPct val="130000"/>
              </a:lnSpc>
              <a:buAutoNum type="alphaLcParenBoth"/>
            </a:pPr>
            <a:r>
              <a:rPr lang="en-US" sz="2000" dirty="0"/>
              <a:t>BTI  5% WP, Strain- 164, Serotype H-14</a:t>
            </a:r>
          </a:p>
          <a:p>
            <a:pPr marL="800100" lvl="1" indent="-342900">
              <a:lnSpc>
                <a:spcPct val="130000"/>
              </a:lnSpc>
              <a:buFontTx/>
              <a:buAutoNum type="alphaLcParenBoth"/>
            </a:pPr>
            <a:r>
              <a:rPr lang="en-US" sz="2000" dirty="0"/>
              <a:t>BTI  5% WP, Strain- ABIL, Serotype H-14</a:t>
            </a:r>
          </a:p>
          <a:p>
            <a:pPr marL="800100" lvl="1" indent="-342900">
              <a:lnSpc>
                <a:spcPct val="130000"/>
              </a:lnSpc>
              <a:buFontTx/>
              <a:buAutoNum type="alphaLcParenBoth"/>
            </a:pPr>
            <a:r>
              <a:rPr lang="en-US" sz="2000" dirty="0" err="1"/>
              <a:t>Israelensis</a:t>
            </a:r>
            <a:r>
              <a:rPr lang="en-US" sz="2000" dirty="0"/>
              <a:t> 12 Aqueous Suspension (12 AS) </a:t>
            </a:r>
          </a:p>
          <a:p>
            <a:pPr marL="342900" indent="-342900">
              <a:buAutoNum type="alphaLcParenBoth"/>
            </a:pPr>
            <a:endParaRPr lang="en-US" dirty="0"/>
          </a:p>
          <a:p>
            <a:pPr marL="342900" indent="-342900">
              <a:buAutoNum type="alphaLcParenBoth"/>
            </a:pP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80278070"/>
              </p:ext>
            </p:extLst>
          </p:nvPr>
        </p:nvGraphicFramePr>
        <p:xfrm>
          <a:off x="1619672" y="1484784"/>
          <a:ext cx="5760640" cy="1008112"/>
        </p:xfrm>
        <a:graphic>
          <a:graphicData uri="http://schemas.openxmlformats.org/presentationml/2006/ole">
            <mc:AlternateContent xmlns:mc="http://schemas.openxmlformats.org/markup-compatibility/2006">
              <mc:Choice xmlns:v="urn:schemas-microsoft-com:vml" Requires="v">
                <p:oleObj spid="_x0000_s4109" name="Packager Shell Object" showAsIcon="1" r:id="rId3" imgW="3263760" imgH="491040" progId="Package">
                  <p:embed/>
                </p:oleObj>
              </mc:Choice>
              <mc:Fallback>
                <p:oleObj name="Packager Shell Object" showAsIcon="1" r:id="rId3" imgW="3263760" imgH="491040" progId="Package">
                  <p:embed/>
                  <p:pic>
                    <p:nvPicPr>
                      <p:cNvPr id="0" name="Picture 4"/>
                      <p:cNvPicPr>
                        <a:picLocks noChangeAspect="1" noChangeArrowheads="1"/>
                      </p:cNvPicPr>
                      <p:nvPr/>
                    </p:nvPicPr>
                    <p:blipFill>
                      <a:blip r:embed="rId4"/>
                      <a:srcRect/>
                      <a:stretch>
                        <a:fillRect/>
                      </a:stretch>
                    </p:blipFill>
                    <p:spPr bwMode="auto">
                      <a:xfrm>
                        <a:off x="1619672" y="1484784"/>
                        <a:ext cx="5760640" cy="1008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49136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165" y="1571093"/>
            <a:ext cx="8280920" cy="4708981"/>
          </a:xfrm>
          <a:prstGeom prst="rect">
            <a:avLst/>
          </a:prstGeom>
        </p:spPr>
        <p:txBody>
          <a:bodyPr wrap="square">
            <a:spAutoFit/>
          </a:bodyPr>
          <a:lstStyle/>
          <a:p>
            <a:pPr marL="539750" indent="-357188" algn="just">
              <a:lnSpc>
                <a:spcPct val="150000"/>
              </a:lnSpc>
              <a:buClr>
                <a:srgbClr val="FF0000"/>
              </a:buClr>
              <a:buFont typeface="Wingdings" panose="05000000000000000000" pitchFamily="2" charset="2"/>
              <a:buChar char="Ø"/>
            </a:pPr>
            <a:r>
              <a:rPr lang="as-IN" sz="2000" dirty="0">
                <a:solidFill>
                  <a:srgbClr val="222222"/>
                </a:solidFill>
                <a:latin typeface="Nirmala UI" panose="020B0502040204020203" pitchFamily="34" charset="0"/>
                <a:cs typeface="Nirmala UI" panose="020B0502040204020203" pitchFamily="34" charset="0"/>
              </a:rPr>
              <a:t>5 </a:t>
            </a:r>
            <a:r>
              <a:rPr lang="en-US" sz="2000" dirty="0">
                <a:solidFill>
                  <a:srgbClr val="222222"/>
                </a:solidFill>
                <a:latin typeface="Nirmala UI" panose="020B0502040204020203" pitchFamily="34" charset="0"/>
                <a:cs typeface="Nirmala UI" panose="020B0502040204020203" pitchFamily="34" charset="0"/>
              </a:rPr>
              <a:t>ml </a:t>
            </a:r>
            <a:r>
              <a:rPr lang="as-IN" sz="2000" dirty="0">
                <a:solidFill>
                  <a:srgbClr val="222222"/>
                </a:solidFill>
                <a:latin typeface="Nirmala UI" panose="020B0502040204020203" pitchFamily="34" charset="0"/>
                <a:cs typeface="Nirmala UI" panose="020B0502040204020203" pitchFamily="34" charset="0"/>
              </a:rPr>
              <a:t>থেকে  7.5 </a:t>
            </a:r>
            <a:r>
              <a:rPr lang="en-US" sz="2000" dirty="0">
                <a:solidFill>
                  <a:srgbClr val="222222"/>
                </a:solidFill>
                <a:latin typeface="Nirmala UI" panose="020B0502040204020203" pitchFamily="34" charset="0"/>
                <a:cs typeface="Nirmala UI" panose="020B0502040204020203" pitchFamily="34" charset="0"/>
              </a:rPr>
              <a:t>ml  </a:t>
            </a:r>
            <a:r>
              <a:rPr lang="as-IN" sz="2000" dirty="0">
                <a:solidFill>
                  <a:srgbClr val="222222"/>
                </a:solidFill>
                <a:latin typeface="Nirmala UI" panose="020B0502040204020203" pitchFamily="34" charset="0"/>
                <a:cs typeface="Nirmala UI" panose="020B0502040204020203" pitchFamily="34" charset="0"/>
              </a:rPr>
              <a:t>একটি ছোট কাঁচের বা প্লাস্টিকের পাত্রে ঢালুন। </a:t>
            </a:r>
            <a:endParaRPr lang="bn-IN" sz="2000" dirty="0">
              <a:solidFill>
                <a:srgbClr val="222222"/>
              </a:solidFill>
              <a:latin typeface="Nirmala UI" panose="020B0502040204020203" pitchFamily="34" charset="0"/>
              <a:cs typeface="Nirmala UI" panose="020B0502040204020203" pitchFamily="34" charset="0"/>
            </a:endParaRPr>
          </a:p>
          <a:p>
            <a:pPr marL="539750" indent="-357188" algn="just">
              <a:lnSpc>
                <a:spcPct val="150000"/>
              </a:lnSpc>
              <a:buClr>
                <a:srgbClr val="FF0000"/>
              </a:buClr>
              <a:buFont typeface="Wingdings" panose="05000000000000000000" pitchFamily="2" charset="2"/>
              <a:buChar char="Ø"/>
            </a:pPr>
            <a:r>
              <a:rPr lang="as-IN" sz="2000" dirty="0">
                <a:solidFill>
                  <a:srgbClr val="222222"/>
                </a:solidFill>
                <a:latin typeface="Nirmala UI" panose="020B0502040204020203" pitchFamily="34" charset="0"/>
                <a:cs typeface="Nirmala UI" panose="020B0502040204020203" pitchFamily="34" charset="0"/>
              </a:rPr>
              <a:t>এটি 10</a:t>
            </a:r>
            <a:r>
              <a:rPr lang="bn-IN" sz="2000" dirty="0">
                <a:solidFill>
                  <a:srgbClr val="222222"/>
                </a:solidFill>
                <a:latin typeface="Nirmala UI" panose="020B0502040204020203" pitchFamily="34" charset="0"/>
                <a:cs typeface="Nirmala UI" panose="020B0502040204020203" pitchFamily="34" charset="0"/>
              </a:rPr>
              <a:t> </a:t>
            </a:r>
            <a:r>
              <a:rPr lang="en-US" sz="2000" dirty="0">
                <a:solidFill>
                  <a:srgbClr val="222222"/>
                </a:solidFill>
                <a:latin typeface="Nirmala UI" panose="020B0502040204020203" pitchFamily="34" charset="0"/>
                <a:cs typeface="Nirmala UI" panose="020B0502040204020203" pitchFamily="34" charset="0"/>
              </a:rPr>
              <a:t>ml </a:t>
            </a:r>
            <a:r>
              <a:rPr lang="as-IN" sz="2000" dirty="0">
                <a:solidFill>
                  <a:srgbClr val="222222"/>
                </a:solidFill>
                <a:latin typeface="Nirmala UI" panose="020B0502040204020203" pitchFamily="34" charset="0"/>
                <a:cs typeface="Nirmala UI" panose="020B0502040204020203" pitchFamily="34" charset="0"/>
              </a:rPr>
              <a:t>মাপার সিলিন্ডার বা 5</a:t>
            </a:r>
            <a:r>
              <a:rPr lang="en-US" sz="2000" dirty="0">
                <a:solidFill>
                  <a:srgbClr val="222222"/>
                </a:solidFill>
                <a:latin typeface="Nirmala UI" panose="020B0502040204020203" pitchFamily="34" charset="0"/>
                <a:cs typeface="Nirmala UI" panose="020B0502040204020203" pitchFamily="34" charset="0"/>
              </a:rPr>
              <a:t>ml injection syringe</a:t>
            </a:r>
            <a:r>
              <a:rPr lang="bn-IN" sz="2000" dirty="0">
                <a:solidFill>
                  <a:srgbClr val="222222"/>
                </a:solidFill>
                <a:latin typeface="Nirmala UI" panose="020B0502040204020203" pitchFamily="34" charset="0"/>
                <a:cs typeface="Nirmala UI" panose="020B0502040204020203" pitchFamily="34" charset="0"/>
              </a:rPr>
              <a:t> </a:t>
            </a:r>
            <a:r>
              <a:rPr lang="as-IN" sz="2000" dirty="0">
                <a:solidFill>
                  <a:srgbClr val="222222"/>
                </a:solidFill>
                <a:latin typeface="Nirmala UI" panose="020B0502040204020203" pitchFamily="34" charset="0"/>
                <a:cs typeface="Nirmala UI" panose="020B0502040204020203" pitchFamily="34" charset="0"/>
              </a:rPr>
              <a:t>এ মাপা যেতে পারে। </a:t>
            </a:r>
            <a:endParaRPr lang="en-US" sz="2000" dirty="0">
              <a:solidFill>
                <a:srgbClr val="222222"/>
              </a:solidFill>
              <a:latin typeface="Nirmala UI" panose="020B0502040204020203" pitchFamily="34" charset="0"/>
              <a:cs typeface="Nirmala UI" panose="020B0502040204020203" pitchFamily="34" charset="0"/>
            </a:endParaRPr>
          </a:p>
          <a:p>
            <a:pPr marL="539750" indent="-357188" algn="just">
              <a:lnSpc>
                <a:spcPct val="150000"/>
              </a:lnSpc>
            </a:pPr>
            <a:r>
              <a:rPr lang="bn-IN" sz="2000" dirty="0">
                <a:solidFill>
                  <a:srgbClr val="222222"/>
                </a:solidFill>
                <a:latin typeface="Nirmala UI" panose="020B0502040204020203" pitchFamily="34" charset="0"/>
                <a:cs typeface="Nirmala UI" panose="020B0502040204020203" pitchFamily="34" charset="0"/>
              </a:rPr>
              <a:t>     </a:t>
            </a:r>
            <a:r>
              <a:rPr lang="en-US" sz="2000" dirty="0">
                <a:solidFill>
                  <a:srgbClr val="222222"/>
                </a:solidFill>
                <a:latin typeface="Nirmala UI" panose="020B0502040204020203" pitchFamily="34" charset="0"/>
                <a:cs typeface="Nirmala UI" panose="020B0502040204020203" pitchFamily="34" charset="0"/>
              </a:rPr>
              <a:t>(</a:t>
            </a:r>
            <a:r>
              <a:rPr lang="as-IN" sz="2000" dirty="0">
                <a:latin typeface="Nirmala UI" panose="020B0502040204020203" pitchFamily="34" charset="0"/>
                <a:cs typeface="Nirmala UI" panose="020B0502040204020203" pitchFamily="34" charset="0"/>
              </a:rPr>
              <a:t>এমন পাঁচ-দশটি পাত্রে  লার্ভিসাইড মেপে </a:t>
            </a:r>
            <a:r>
              <a:rPr lang="en-US" sz="2000" dirty="0" err="1">
                <a:solidFill>
                  <a:srgbClr val="222222"/>
                </a:solidFill>
                <a:latin typeface="Nirmala UI" panose="020B0502040204020203" pitchFamily="34" charset="0"/>
                <a:ea typeface="Times New Roman" panose="02020603050405020304" pitchFamily="18" charset="0"/>
                <a:cs typeface="Nirmala UI" panose="020B0502040204020203" pitchFamily="34" charset="0"/>
              </a:rPr>
              <a:t>নি</a:t>
            </a:r>
            <a:r>
              <a:rPr lang="as-IN" sz="2000" dirty="0">
                <a:solidFill>
                  <a:srgbClr val="222222"/>
                </a:solidFill>
                <a:latin typeface="Nirmala UI" panose="020B0502040204020203" pitchFamily="34" charset="0"/>
                <a:cs typeface="Nirmala UI" panose="020B0502040204020203" pitchFamily="34" charset="0"/>
              </a:rPr>
              <a:t>য়ে</a:t>
            </a:r>
            <a:r>
              <a:rPr lang="as-IN" sz="2000" dirty="0">
                <a:latin typeface="Nirmala UI" panose="020B0502040204020203" pitchFamily="34" charset="0"/>
                <a:cs typeface="Nirmala UI" panose="020B0502040204020203" pitchFamily="34" charset="0"/>
              </a:rPr>
              <a:t> যাওয়া যেতে পারে।</a:t>
            </a:r>
            <a:r>
              <a:rPr lang="en-US" sz="2000" dirty="0">
                <a:solidFill>
                  <a:srgbClr val="222222"/>
                </a:solidFill>
                <a:latin typeface="Nirmala UI" panose="020B0502040204020203" pitchFamily="34" charset="0"/>
                <a:cs typeface="Nirmala UI" panose="020B0502040204020203" pitchFamily="34" charset="0"/>
              </a:rPr>
              <a:t>)</a:t>
            </a:r>
            <a:endParaRPr lang="bn-IN" sz="2000" dirty="0">
              <a:solidFill>
                <a:srgbClr val="222222"/>
              </a:solidFill>
              <a:latin typeface="Nirmala UI" panose="020B0502040204020203" pitchFamily="34" charset="0"/>
              <a:cs typeface="Nirmala UI" panose="020B0502040204020203" pitchFamily="34" charset="0"/>
            </a:endParaRPr>
          </a:p>
          <a:p>
            <a:pPr marL="539750" indent="-357188" algn="just">
              <a:lnSpc>
                <a:spcPct val="150000"/>
              </a:lnSpc>
              <a:buClr>
                <a:srgbClr val="FF0000"/>
              </a:buClr>
              <a:buFont typeface="Wingdings" panose="05000000000000000000" pitchFamily="2" charset="2"/>
              <a:buChar char="Ø"/>
            </a:pPr>
            <a:r>
              <a:rPr lang="as-IN" sz="2000" dirty="0">
                <a:latin typeface="Nirmala UI" panose="020B0502040204020203" pitchFamily="34" charset="0"/>
                <a:cs typeface="Nirmala UI" panose="020B0502040204020203" pitchFamily="34" charset="0"/>
              </a:rPr>
              <a:t>এবার ন্যাপস্যাক</a:t>
            </a:r>
            <a:r>
              <a:rPr lang="en-US" sz="2000" dirty="0">
                <a:latin typeface="Nirmala UI" panose="020B0502040204020203" pitchFamily="34" charset="0"/>
                <a:cs typeface="Nirmala UI" panose="020B0502040204020203" pitchFamily="34" charset="0"/>
              </a:rPr>
              <a:t> </a:t>
            </a:r>
            <a:r>
              <a:rPr lang="as-IN" sz="2000" dirty="0">
                <a:solidFill>
                  <a:srgbClr val="222222"/>
                </a:solidFill>
                <a:latin typeface="Nirmala UI" panose="020B0502040204020203" pitchFamily="34" charset="0"/>
                <a:cs typeface="Nirmala UI" panose="020B0502040204020203" pitchFamily="34" charset="0"/>
              </a:rPr>
              <a:t>স্প্রেয়ার ট্যাঙ্ক এ 10 লিটার </a:t>
            </a:r>
            <a:r>
              <a:rPr lang="as-IN" sz="2000" dirty="0">
                <a:latin typeface="Nirmala UI" panose="020B0502040204020203" pitchFamily="34" charset="0"/>
                <a:cs typeface="Nirmala UI" panose="020B0502040204020203" pitchFamily="34" charset="0"/>
              </a:rPr>
              <a:t>পরিষ্কার জল নিয়ে </a:t>
            </a:r>
            <a:r>
              <a:rPr lang="as-IN" sz="2000" dirty="0">
                <a:solidFill>
                  <a:srgbClr val="222222"/>
                </a:solidFill>
                <a:latin typeface="Nirmala UI" panose="020B0502040204020203" pitchFamily="34" charset="0"/>
                <a:cs typeface="Nirmala UI" panose="020B0502040204020203" pitchFamily="34" charset="0"/>
              </a:rPr>
              <a:t>5</a:t>
            </a:r>
            <a:r>
              <a:rPr lang="as-IN" sz="2000" dirty="0">
                <a:latin typeface="Nirmala UI" panose="020B0502040204020203" pitchFamily="34" charset="0"/>
                <a:cs typeface="Nirmala UI" panose="020B0502040204020203" pitchFamily="34" charset="0"/>
              </a:rPr>
              <a:t>-</a:t>
            </a:r>
            <a:r>
              <a:rPr lang="as-IN" sz="2000" dirty="0">
                <a:solidFill>
                  <a:srgbClr val="222222"/>
                </a:solidFill>
                <a:latin typeface="Nirmala UI" panose="020B0502040204020203" pitchFamily="34" charset="0"/>
                <a:cs typeface="Nirmala UI" panose="020B0502040204020203" pitchFamily="34" charset="0"/>
              </a:rPr>
              <a:t> 7.5</a:t>
            </a:r>
            <a:r>
              <a:rPr lang="as-IN" sz="2000" dirty="0">
                <a:latin typeface="Nirmala UI" panose="020B0502040204020203" pitchFamily="34" charset="0"/>
                <a:cs typeface="Nirmala UI" panose="020B0502040204020203" pitchFamily="34" charset="0"/>
              </a:rPr>
              <a:t> </a:t>
            </a:r>
            <a:r>
              <a:rPr lang="en-IN" sz="2000" dirty="0">
                <a:latin typeface="Nirmala UI" panose="020B0502040204020203" pitchFamily="34" charset="0"/>
                <a:cs typeface="Nirmala UI" panose="020B0502040204020203" pitchFamily="34" charset="0"/>
              </a:rPr>
              <a:t>ml </a:t>
            </a:r>
            <a:r>
              <a:rPr lang="as-IN" sz="2000" b="1" dirty="0">
                <a:solidFill>
                  <a:srgbClr val="222222"/>
                </a:solidFill>
                <a:latin typeface="Nirmala UI" panose="020B0502040204020203" pitchFamily="34" charset="0"/>
                <a:cs typeface="Nirmala UI" panose="020B0502040204020203" pitchFamily="34" charset="0"/>
              </a:rPr>
              <a:t>টেমিফোস</a:t>
            </a:r>
            <a:r>
              <a:rPr lang="en-IN" sz="2000" dirty="0">
                <a:latin typeface="Nirmala UI" panose="020B0502040204020203" pitchFamily="34" charset="0"/>
                <a:cs typeface="Nirmala UI" panose="020B0502040204020203" pitchFamily="34" charset="0"/>
              </a:rPr>
              <a:t> </a:t>
            </a:r>
            <a:r>
              <a:rPr lang="as-IN" sz="2000" dirty="0">
                <a:latin typeface="Nirmala UI" panose="020B0502040204020203" pitchFamily="34" charset="0"/>
                <a:cs typeface="Nirmala UI" panose="020B0502040204020203" pitchFamily="34" charset="0"/>
              </a:rPr>
              <a:t>তার সাথে মিশান</a:t>
            </a:r>
            <a:r>
              <a:rPr lang="as-IN" sz="2000" dirty="0">
                <a:solidFill>
                  <a:srgbClr val="222222"/>
                </a:solidFill>
                <a:latin typeface="Nirmala UI" panose="020B0502040204020203" pitchFamily="34" charset="0"/>
                <a:cs typeface="Nirmala UI" panose="020B0502040204020203" pitchFamily="34" charset="0"/>
              </a:rPr>
              <a:t>।</a:t>
            </a:r>
            <a:endParaRPr lang="bn-IN" sz="2000" dirty="0">
              <a:solidFill>
                <a:srgbClr val="222222"/>
              </a:solidFill>
              <a:latin typeface="Nirmala UI" panose="020B0502040204020203" pitchFamily="34" charset="0"/>
              <a:cs typeface="Nirmala UI" panose="020B0502040204020203" pitchFamily="34" charset="0"/>
            </a:endParaRPr>
          </a:p>
          <a:p>
            <a:pPr marL="539750" indent="-357188" algn="just">
              <a:lnSpc>
                <a:spcPct val="150000"/>
              </a:lnSpc>
              <a:buClr>
                <a:srgbClr val="FF0000"/>
              </a:buClr>
              <a:buFont typeface="Wingdings" panose="05000000000000000000" pitchFamily="2" charset="2"/>
              <a:buChar char="Ø"/>
            </a:pPr>
            <a:r>
              <a:rPr lang="as-IN" sz="2000" dirty="0">
                <a:solidFill>
                  <a:srgbClr val="222222"/>
                </a:solidFill>
                <a:latin typeface="Nirmala UI" panose="020B0502040204020203" pitchFamily="34" charset="0"/>
                <a:cs typeface="Nirmala UI" panose="020B0502040204020203" pitchFamily="34" charset="0"/>
              </a:rPr>
              <a:t>ট্যাঙ্কটি বন্ধ  করে ভালো করে ঝাঁকান।</a:t>
            </a:r>
            <a:endParaRPr lang="bn-IN" sz="2000" dirty="0">
              <a:solidFill>
                <a:srgbClr val="222222"/>
              </a:solidFill>
              <a:latin typeface="Nirmala UI" panose="020B0502040204020203" pitchFamily="34" charset="0"/>
              <a:cs typeface="Nirmala UI" panose="020B0502040204020203" pitchFamily="34" charset="0"/>
            </a:endParaRPr>
          </a:p>
          <a:p>
            <a:pPr marL="539750" indent="-357188" algn="just">
              <a:lnSpc>
                <a:spcPct val="150000"/>
              </a:lnSpc>
              <a:buClr>
                <a:srgbClr val="FF0000"/>
              </a:buClr>
              <a:buFont typeface="Wingdings" panose="05000000000000000000" pitchFamily="2" charset="2"/>
              <a:buChar char="Ø"/>
            </a:pPr>
            <a:r>
              <a:rPr lang="as-IN" sz="2000" dirty="0">
                <a:solidFill>
                  <a:srgbClr val="222222"/>
                </a:solidFill>
                <a:latin typeface="Nirmala UI" panose="020B0502040204020203" pitchFamily="34" charset="0"/>
                <a:cs typeface="Nirmala UI" panose="020B0502040204020203" pitchFamily="34" charset="0"/>
              </a:rPr>
              <a:t>মোটামুটি 20</a:t>
            </a:r>
            <a:r>
              <a:rPr lang="en-US" sz="2000" dirty="0">
                <a:solidFill>
                  <a:srgbClr val="222222"/>
                </a:solidFill>
                <a:latin typeface="Nirmala UI" panose="020B0502040204020203" pitchFamily="34" charset="0"/>
                <a:cs typeface="Nirmala UI" panose="020B0502040204020203" pitchFamily="34" charset="0"/>
              </a:rPr>
              <a:t>ml </a:t>
            </a:r>
            <a:r>
              <a:rPr lang="as-IN" sz="2000" dirty="0">
                <a:latin typeface="Nirmala UI" panose="020B0502040204020203" pitchFamily="34" charset="0"/>
                <a:cs typeface="Nirmala UI" panose="020B0502040204020203" pitchFamily="34" charset="0"/>
              </a:rPr>
              <a:t>মিশ্রণ প্রতি </a:t>
            </a:r>
            <a:r>
              <a:rPr lang="bn-IN" sz="2000" dirty="0">
                <a:latin typeface="Nirmala UI" panose="020B0502040204020203" pitchFamily="34" charset="0"/>
                <a:cs typeface="Nirmala UI" panose="020B0502040204020203" pitchFamily="34" charset="0"/>
              </a:rPr>
              <a:t>স্কোয়ার</a:t>
            </a:r>
            <a:r>
              <a:rPr lang="as-IN" sz="2000" dirty="0">
                <a:solidFill>
                  <a:srgbClr val="C00000"/>
                </a:solidFill>
                <a:latin typeface="Nirmala UI" panose="020B0502040204020203" pitchFamily="34" charset="0"/>
                <a:cs typeface="Nirmala UI" panose="020B0502040204020203" pitchFamily="34" charset="0"/>
              </a:rPr>
              <a:t> </a:t>
            </a:r>
            <a:r>
              <a:rPr lang="as-IN" sz="2000" dirty="0">
                <a:latin typeface="Nirmala UI" panose="020B0502040204020203" pitchFamily="34" charset="0"/>
                <a:cs typeface="Nirmala UI" panose="020B0502040204020203" pitchFamily="34" charset="0"/>
              </a:rPr>
              <a:t>মিটার</a:t>
            </a:r>
            <a:r>
              <a:rPr lang="as-IN" sz="2000" dirty="0">
                <a:solidFill>
                  <a:srgbClr val="C00000"/>
                </a:solidFill>
                <a:latin typeface="Nirmala UI" panose="020B0502040204020203" pitchFamily="34" charset="0"/>
                <a:cs typeface="Nirmala UI" panose="020B0502040204020203" pitchFamily="34" charset="0"/>
              </a:rPr>
              <a:t> </a:t>
            </a:r>
            <a:r>
              <a:rPr lang="as-IN" sz="2000" dirty="0">
                <a:latin typeface="Nirmala UI" panose="020B0502040204020203" pitchFamily="34" charset="0"/>
                <a:cs typeface="Nirmala UI" panose="020B0502040204020203" pitchFamily="34" charset="0"/>
              </a:rPr>
              <a:t>জলে</a:t>
            </a:r>
            <a:r>
              <a:rPr lang="as-IN" sz="2000" dirty="0">
                <a:solidFill>
                  <a:srgbClr val="222222"/>
                </a:solidFill>
                <a:latin typeface="Nirmala UI" panose="020B0502040204020203" pitchFamily="34" charset="0"/>
                <a:cs typeface="Nirmala UI" panose="020B0502040204020203" pitchFamily="34" charset="0"/>
              </a:rPr>
              <a:t> স্প্রে করা যেতে পারে।</a:t>
            </a:r>
            <a:endParaRPr lang="bn-IN" sz="2000" dirty="0">
              <a:solidFill>
                <a:srgbClr val="222222"/>
              </a:solidFill>
              <a:latin typeface="Nirmala UI" panose="020B0502040204020203" pitchFamily="34" charset="0"/>
              <a:cs typeface="Nirmala UI" panose="020B0502040204020203" pitchFamily="34" charset="0"/>
            </a:endParaRPr>
          </a:p>
          <a:p>
            <a:pPr marL="539750" indent="-357188" algn="just">
              <a:lnSpc>
                <a:spcPct val="150000"/>
              </a:lnSpc>
              <a:buClr>
                <a:srgbClr val="FF0000"/>
              </a:buClr>
              <a:buFont typeface="Wingdings" panose="05000000000000000000" pitchFamily="2" charset="2"/>
              <a:buChar char="Ø"/>
            </a:pPr>
            <a:r>
              <a:rPr lang="as-IN" sz="2000" b="1" dirty="0">
                <a:solidFill>
                  <a:srgbClr val="222222"/>
                </a:solidFill>
                <a:latin typeface="Nirmala UI" panose="020B0502040204020203" pitchFamily="34" charset="0"/>
                <a:cs typeface="Nirmala UI" panose="020B0502040204020203" pitchFamily="34" charset="0"/>
              </a:rPr>
              <a:t>এটি প্রতি 7 দিনে পুনরায় স্প্রে করতে হবে।</a:t>
            </a:r>
            <a:endParaRPr lang="as-IN" sz="2000" dirty="0">
              <a:solidFill>
                <a:srgbClr val="222222"/>
              </a:solidFill>
              <a:latin typeface="arial" panose="020B0604020202020204" pitchFamily="34" charset="0"/>
            </a:endParaRPr>
          </a:p>
          <a:p>
            <a:pPr marL="539750" indent="-357188">
              <a:lnSpc>
                <a:spcPct val="150000"/>
              </a:lnSpc>
              <a:buFont typeface="Arial" panose="020B0604020202020204" pitchFamily="34" charset="0"/>
              <a:buChar char="•"/>
            </a:pPr>
            <a:endParaRPr lang="en-US" sz="2000" dirty="0"/>
          </a:p>
        </p:txBody>
      </p:sp>
      <p:sp>
        <p:nvSpPr>
          <p:cNvPr id="3" name="TextBox 2"/>
          <p:cNvSpPr txBox="1"/>
          <p:nvPr/>
        </p:nvSpPr>
        <p:spPr>
          <a:xfrm>
            <a:off x="399165" y="260648"/>
            <a:ext cx="684076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IN" sz="2800" b="1" dirty="0" err="1">
                <a:solidFill>
                  <a:srgbClr val="FF0000"/>
                </a:solidFill>
              </a:rPr>
              <a:t>Temephos</a:t>
            </a:r>
            <a:r>
              <a:rPr lang="en-IN" sz="2800" b="1" dirty="0">
                <a:solidFill>
                  <a:srgbClr val="FF0000"/>
                </a:solidFill>
              </a:rPr>
              <a:t> 50% EC. Also known as ABATE</a:t>
            </a:r>
            <a:endParaRPr lang="en-US" sz="2800" dirty="0">
              <a:solidFill>
                <a:srgbClr val="FF0000"/>
              </a:solidFill>
            </a:endParaRPr>
          </a:p>
        </p:txBody>
      </p:sp>
      <p:sp>
        <p:nvSpPr>
          <p:cNvPr id="4" name="Rectangle 3"/>
          <p:cNvSpPr/>
          <p:nvPr/>
        </p:nvSpPr>
        <p:spPr>
          <a:xfrm>
            <a:off x="392357" y="1105388"/>
            <a:ext cx="7632848" cy="400110"/>
          </a:xfrm>
          <a:prstGeom prst="rect">
            <a:avLst/>
          </a:prstGeom>
        </p:spPr>
        <p:txBody>
          <a:bodyPr wrap="square">
            <a:spAutoFit/>
          </a:bodyPr>
          <a:lstStyle/>
          <a:p>
            <a:r>
              <a:rPr lang="as-IN" sz="2000" b="1" dirty="0">
                <a:solidFill>
                  <a:srgbClr val="222222"/>
                </a:solidFill>
                <a:latin typeface="arial" panose="020B0604020202020204" pitchFamily="34" charset="0"/>
              </a:rPr>
              <a:t>টেমিফোস বা এবেট এর </a:t>
            </a:r>
            <a:r>
              <a:rPr lang="as-IN" sz="2000" b="1" dirty="0"/>
              <a:t>মিশ্রণ</a:t>
            </a:r>
            <a:r>
              <a:rPr lang="as-IN" sz="2000" b="1" dirty="0">
                <a:solidFill>
                  <a:srgbClr val="222222"/>
                </a:solidFill>
                <a:latin typeface="arial" panose="020B0604020202020204" pitchFamily="34" charset="0"/>
              </a:rPr>
              <a:t> তৈরি করার পদ্ধতি।</a:t>
            </a:r>
          </a:p>
        </p:txBody>
      </p:sp>
    </p:spTree>
    <p:extLst>
      <p:ext uri="{BB962C8B-B14F-4D97-AF65-F5344CB8AC3E}">
        <p14:creationId xmlns:p14="http://schemas.microsoft.com/office/powerpoint/2010/main" val="274694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1268760"/>
            <a:ext cx="8208912" cy="3477875"/>
          </a:xfrm>
          <a:prstGeom prst="rect">
            <a:avLst/>
          </a:prstGeom>
        </p:spPr>
        <p:txBody>
          <a:bodyPr wrap="square">
            <a:spAutoFit/>
          </a:bodyPr>
          <a:lstStyle/>
          <a:p>
            <a:pPr>
              <a:lnSpc>
                <a:spcPct val="150000"/>
              </a:lnSpc>
            </a:pPr>
            <a:r>
              <a:rPr lang="as-IN" sz="2000" dirty="0">
                <a:solidFill>
                  <a:srgbClr val="222222"/>
                </a:solidFill>
                <a:latin typeface="arial" panose="020B0604020202020204" pitchFamily="34" charset="0"/>
              </a:rPr>
              <a:t>মপ ও ক্যান পদ্ধতিতে টেমিফোস  দেওয়া সুপারিশ যোগ্য নয়।</a:t>
            </a:r>
          </a:p>
          <a:p>
            <a:pPr>
              <a:lnSpc>
                <a:spcPct val="150000"/>
              </a:lnSpc>
            </a:pPr>
            <a:r>
              <a:rPr lang="as-IN" sz="2000" dirty="0">
                <a:solidFill>
                  <a:srgbClr val="222222"/>
                </a:solidFill>
                <a:latin typeface="arial" panose="020B0604020202020204" pitchFamily="34" charset="0"/>
              </a:rPr>
              <a:t>কেবলমাত্র </a:t>
            </a:r>
            <a:r>
              <a:rPr lang="en-US" sz="2000" dirty="0">
                <a:solidFill>
                  <a:srgbClr val="222222"/>
                </a:solidFill>
                <a:latin typeface="arial" panose="020B0604020202020204" pitchFamily="34" charset="0"/>
              </a:rPr>
              <a:t>hand compression </a:t>
            </a:r>
            <a:r>
              <a:rPr lang="as-IN" sz="2000" dirty="0">
                <a:solidFill>
                  <a:srgbClr val="222222"/>
                </a:solidFill>
                <a:latin typeface="arial" panose="020B0604020202020204" pitchFamily="34" charset="0"/>
              </a:rPr>
              <a:t>বা </a:t>
            </a:r>
            <a:r>
              <a:rPr lang="en-US" sz="2000" dirty="0">
                <a:solidFill>
                  <a:srgbClr val="222222"/>
                </a:solidFill>
                <a:latin typeface="arial" panose="020B0604020202020204" pitchFamily="34" charset="0"/>
              </a:rPr>
              <a:t>knapsack sprayer </a:t>
            </a:r>
            <a:r>
              <a:rPr lang="as-IN" sz="2000" dirty="0">
                <a:solidFill>
                  <a:srgbClr val="222222"/>
                </a:solidFill>
                <a:latin typeface="arial" panose="020B0604020202020204" pitchFamily="34" charset="0"/>
              </a:rPr>
              <a:t>দিয়েই টেমিফোস স্প্রে- করা উচিৎ।</a:t>
            </a:r>
          </a:p>
          <a:p>
            <a:pPr>
              <a:lnSpc>
                <a:spcPct val="150000"/>
              </a:lnSpc>
            </a:pPr>
            <a:endParaRPr lang="as-IN" sz="2000" dirty="0">
              <a:solidFill>
                <a:srgbClr val="222222"/>
              </a:solidFill>
              <a:latin typeface="arial" panose="020B0604020202020204" pitchFamily="34" charset="0"/>
            </a:endParaRPr>
          </a:p>
          <a:p>
            <a:pPr>
              <a:lnSpc>
                <a:spcPct val="150000"/>
              </a:lnSpc>
            </a:pPr>
            <a:r>
              <a:rPr lang="as-IN" sz="2000" dirty="0">
                <a:solidFill>
                  <a:srgbClr val="222222"/>
                </a:solidFill>
                <a:latin typeface="arial" panose="020B0604020202020204" pitchFamily="34" charset="0"/>
              </a:rPr>
              <a:t>স্প্রে মেশিনের ডিসচার্জ রেট 740- 850</a:t>
            </a:r>
            <a:r>
              <a:rPr lang="en-US" sz="2000" dirty="0">
                <a:solidFill>
                  <a:srgbClr val="222222"/>
                </a:solidFill>
                <a:latin typeface="arial" panose="020B0604020202020204" pitchFamily="34" charset="0"/>
              </a:rPr>
              <a:t>ml / min </a:t>
            </a:r>
            <a:r>
              <a:rPr lang="as-IN" sz="2000" dirty="0">
                <a:solidFill>
                  <a:srgbClr val="222222"/>
                </a:solidFill>
                <a:latin typeface="arial" panose="020B0604020202020204" pitchFamily="34" charset="0"/>
              </a:rPr>
              <a:t>হওয়া উচিত।</a:t>
            </a:r>
            <a:endParaRPr lang="en-US" sz="2000" dirty="0">
              <a:solidFill>
                <a:srgbClr val="222222"/>
              </a:solidFill>
              <a:latin typeface="arial" panose="020B0604020202020204" pitchFamily="34" charset="0"/>
            </a:endParaRPr>
          </a:p>
          <a:p>
            <a:pPr>
              <a:lnSpc>
                <a:spcPct val="150000"/>
              </a:lnSpc>
            </a:pPr>
            <a:endParaRPr lang="as-IN" sz="2000" dirty="0">
              <a:solidFill>
                <a:srgbClr val="222222"/>
              </a:solidFill>
              <a:latin typeface="arial" panose="020B0604020202020204" pitchFamily="34" charset="0"/>
            </a:endParaRPr>
          </a:p>
          <a:p>
            <a:r>
              <a:rPr lang="as-IN" sz="2000" b="1" dirty="0">
                <a:solidFill>
                  <a:srgbClr val="C00000"/>
                </a:solidFill>
              </a:rPr>
              <a:t>যেখানে জল জমে থেকে যাচ্ছে সেখানে প্রতি ৭ দিনে  পুনরায় স্প্রে করতে হবে</a:t>
            </a:r>
            <a:r>
              <a:rPr lang="as-IN" sz="2000" dirty="0">
                <a:solidFill>
                  <a:srgbClr val="C00000"/>
                </a:solidFill>
              </a:rPr>
              <a:t>।</a:t>
            </a:r>
          </a:p>
        </p:txBody>
      </p:sp>
      <p:sp>
        <p:nvSpPr>
          <p:cNvPr id="4" name="TextBox 3"/>
          <p:cNvSpPr txBox="1"/>
          <p:nvPr/>
        </p:nvSpPr>
        <p:spPr>
          <a:xfrm>
            <a:off x="467544" y="260648"/>
            <a:ext cx="5544616"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s-IN" sz="2800" b="1" dirty="0">
                <a:solidFill>
                  <a:srgbClr val="FF0000"/>
                </a:solidFill>
                <a:latin typeface="arial" panose="020B0604020202020204" pitchFamily="34" charset="0"/>
              </a:rPr>
              <a:t>কি যন্ত্রপাতি ব্যবহার করবেন:</a:t>
            </a:r>
          </a:p>
        </p:txBody>
      </p:sp>
      <p:sp>
        <p:nvSpPr>
          <p:cNvPr id="6" name="TextBox 5"/>
          <p:cNvSpPr txBox="1"/>
          <p:nvPr/>
        </p:nvSpPr>
        <p:spPr>
          <a:xfrm>
            <a:off x="323528" y="5373216"/>
            <a:ext cx="8568952"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lnSpc>
                <a:spcPct val="150000"/>
              </a:lnSpc>
            </a:pPr>
            <a:r>
              <a:rPr lang="as-IN" b="1" dirty="0">
                <a:solidFill>
                  <a:srgbClr val="222222"/>
                </a:solidFill>
                <a:latin typeface="arial" panose="020B0604020202020204" pitchFamily="34" charset="0"/>
              </a:rPr>
              <a:t>মনে রাখবেন </a:t>
            </a:r>
            <a:r>
              <a:rPr lang="en-US" b="1" dirty="0">
                <a:solidFill>
                  <a:srgbClr val="222222"/>
                </a:solidFill>
                <a:latin typeface="arial" panose="020B0604020202020204" pitchFamily="34" charset="0"/>
              </a:rPr>
              <a:t>- </a:t>
            </a:r>
            <a:r>
              <a:rPr lang="as-IN" b="1" dirty="0">
                <a:solidFill>
                  <a:srgbClr val="222222"/>
                </a:solidFill>
                <a:latin typeface="arial" panose="020B0604020202020204" pitchFamily="34" charset="0"/>
              </a:rPr>
              <a:t>টেমিফোস  প</a:t>
            </a:r>
            <a:r>
              <a:rPr lang="bn-IN" b="1" dirty="0">
                <a:solidFill>
                  <a:srgbClr val="222222"/>
                </a:solidFill>
                <a:latin typeface="arial" panose="020B0604020202020204" pitchFamily="34" charset="0"/>
              </a:rPr>
              <a:t>ূ</a:t>
            </a:r>
            <a:r>
              <a:rPr lang="as-IN" b="1" dirty="0">
                <a:solidFill>
                  <a:srgbClr val="222222"/>
                </a:solidFill>
                <a:latin typeface="arial" panose="020B0604020202020204" pitchFamily="34" charset="0"/>
              </a:rPr>
              <a:t>র্নাঙ্গ </a:t>
            </a:r>
            <a:r>
              <a:rPr lang="as-IN" b="1" dirty="0"/>
              <a:t>মশার উপরে কাজ </a:t>
            </a:r>
            <a:r>
              <a:rPr lang="as-IN" b="1" dirty="0">
                <a:solidFill>
                  <a:srgbClr val="222222"/>
                </a:solidFill>
                <a:latin typeface="arial" panose="020B0604020202020204" pitchFamily="34" charset="0"/>
              </a:rPr>
              <a:t>করে না। তাই শুকনো জায়গায় ডাঙ্গায়, </a:t>
            </a:r>
            <a:r>
              <a:rPr lang="bn-IN" b="1" dirty="0">
                <a:solidFill>
                  <a:srgbClr val="222222"/>
                </a:solidFill>
                <a:latin typeface="arial" panose="020B0604020202020204" pitchFamily="34" charset="0"/>
              </a:rPr>
              <a:t>দেও</a:t>
            </a:r>
            <a:r>
              <a:rPr lang="as-IN" b="1" dirty="0">
                <a:solidFill>
                  <a:srgbClr val="222222"/>
                </a:solidFill>
                <a:latin typeface="arial" panose="020B0604020202020204" pitchFamily="34" charset="0"/>
              </a:rPr>
              <a:t>য়ালে </a:t>
            </a:r>
            <a:r>
              <a:rPr lang="as-IN" b="1" dirty="0"/>
              <a:t>, ঝোপে ঝাড়ে </a:t>
            </a:r>
            <a:r>
              <a:rPr lang="as-IN" b="1" dirty="0">
                <a:solidFill>
                  <a:srgbClr val="222222"/>
                </a:solidFill>
                <a:latin typeface="arial" panose="020B0604020202020204" pitchFamily="34" charset="0"/>
              </a:rPr>
              <a:t>অযথা স্প্রে করে নষ্ট করবেন না।</a:t>
            </a:r>
          </a:p>
        </p:txBody>
      </p:sp>
    </p:spTree>
    <p:extLst>
      <p:ext uri="{BB962C8B-B14F-4D97-AF65-F5344CB8AC3E}">
        <p14:creationId xmlns:p14="http://schemas.microsoft.com/office/powerpoint/2010/main" val="1296765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88640"/>
            <a:ext cx="792088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IN" sz="2800" b="1" dirty="0">
                <a:solidFill>
                  <a:srgbClr val="C00000"/>
                </a:solidFill>
              </a:rPr>
              <a:t>Bacillus </a:t>
            </a:r>
            <a:r>
              <a:rPr lang="en-IN" sz="2800" b="1" dirty="0" err="1">
                <a:solidFill>
                  <a:srgbClr val="C00000"/>
                </a:solidFill>
              </a:rPr>
              <a:t>thuringiensis</a:t>
            </a:r>
            <a:r>
              <a:rPr lang="en-IN" sz="2800" b="1" dirty="0">
                <a:solidFill>
                  <a:srgbClr val="C00000"/>
                </a:solidFill>
              </a:rPr>
              <a:t> </a:t>
            </a:r>
            <a:r>
              <a:rPr lang="en-IN" sz="2800" b="1" dirty="0" err="1">
                <a:solidFill>
                  <a:srgbClr val="C00000"/>
                </a:solidFill>
              </a:rPr>
              <a:t>israelensis</a:t>
            </a:r>
            <a:r>
              <a:rPr lang="en-IN" sz="2800" b="1" dirty="0">
                <a:solidFill>
                  <a:srgbClr val="C00000"/>
                </a:solidFill>
              </a:rPr>
              <a:t> (BTI) – WP or 12 AS</a:t>
            </a:r>
          </a:p>
        </p:txBody>
      </p:sp>
      <p:sp>
        <p:nvSpPr>
          <p:cNvPr id="3" name="Rectangle 2"/>
          <p:cNvSpPr/>
          <p:nvPr/>
        </p:nvSpPr>
        <p:spPr>
          <a:xfrm>
            <a:off x="323528" y="1052736"/>
            <a:ext cx="8424936" cy="5447645"/>
          </a:xfrm>
          <a:prstGeom prst="rect">
            <a:avLst/>
          </a:prstGeom>
        </p:spPr>
        <p:txBody>
          <a:bodyPr wrap="square">
            <a:spAutoFit/>
          </a:bodyPr>
          <a:lstStyle/>
          <a:p>
            <a:pPr>
              <a:lnSpc>
                <a:spcPct val="150000"/>
              </a:lnSpc>
            </a:pPr>
            <a:r>
              <a:rPr lang="en-US" sz="1600" dirty="0">
                <a:latin typeface="arial" panose="020B0604020202020204" pitchFamily="34" charset="0"/>
              </a:rPr>
              <a:t>BTI</a:t>
            </a:r>
            <a:r>
              <a:rPr lang="en-US" sz="1600" b="1" dirty="0">
                <a:solidFill>
                  <a:srgbClr val="C00000"/>
                </a:solidFill>
                <a:latin typeface="arial" panose="020B0604020202020204" pitchFamily="34" charset="0"/>
              </a:rPr>
              <a:t> </a:t>
            </a:r>
            <a:r>
              <a:rPr lang="as-IN" sz="1600" dirty="0">
                <a:solidFill>
                  <a:srgbClr val="222222"/>
                </a:solidFill>
                <a:latin typeface="arial" panose="020B0604020202020204" pitchFamily="34" charset="0"/>
              </a:rPr>
              <a:t>এমন একটি </a:t>
            </a:r>
            <a:r>
              <a:rPr lang="as-IN" sz="1600" dirty="0"/>
              <a:t>রাসায়নিক</a:t>
            </a:r>
            <a:r>
              <a:rPr lang="as-IN" sz="1600" dirty="0">
                <a:solidFill>
                  <a:srgbClr val="222222"/>
                </a:solidFill>
                <a:latin typeface="arial" panose="020B0604020202020204" pitchFamily="34" charset="0"/>
              </a:rPr>
              <a:t> যা মশার লার্ভা খেলে, তার শরীরের ভেতরে বিষক্রিয়া ঘটে ও লার্ভাটি মরে যায়।</a:t>
            </a:r>
          </a:p>
          <a:p>
            <a:pPr>
              <a:lnSpc>
                <a:spcPct val="150000"/>
              </a:lnSpc>
            </a:pPr>
            <a:r>
              <a:rPr lang="en-US" sz="2000" b="1" dirty="0">
                <a:solidFill>
                  <a:srgbClr val="C00000"/>
                </a:solidFill>
              </a:rPr>
              <a:t>BTI (WP)</a:t>
            </a:r>
            <a:r>
              <a:rPr lang="as-IN" sz="2000" dirty="0">
                <a:solidFill>
                  <a:srgbClr val="222222"/>
                </a:solidFill>
              </a:rPr>
              <a:t> </a:t>
            </a:r>
            <a:endParaRPr lang="en-US" sz="2000" dirty="0">
              <a:solidFill>
                <a:srgbClr val="222222"/>
              </a:solidFill>
            </a:endParaRPr>
          </a:p>
          <a:p>
            <a:pPr>
              <a:lnSpc>
                <a:spcPct val="150000"/>
              </a:lnSpc>
            </a:pPr>
            <a:r>
              <a:rPr lang="en-US" sz="1600" dirty="0">
                <a:solidFill>
                  <a:srgbClr val="222222"/>
                </a:solidFill>
                <a:latin typeface="arial" panose="020B0604020202020204" pitchFamily="34" charset="0"/>
              </a:rPr>
              <a:t>BTI 2.5%wp  </a:t>
            </a:r>
            <a:r>
              <a:rPr lang="as-IN" sz="1600" dirty="0">
                <a:solidFill>
                  <a:srgbClr val="222222"/>
                </a:solidFill>
                <a:latin typeface="arial" panose="020B0604020202020204" pitchFamily="34" charset="0"/>
              </a:rPr>
              <a:t>পাউডার জলে দ্রবণীয়।</a:t>
            </a:r>
          </a:p>
          <a:p>
            <a:pPr>
              <a:lnSpc>
                <a:spcPct val="150000"/>
              </a:lnSpc>
            </a:pPr>
            <a:r>
              <a:rPr lang="as-IN" sz="1600" dirty="0">
                <a:solidFill>
                  <a:srgbClr val="222222"/>
                </a:solidFill>
                <a:latin typeface="arial" panose="020B0604020202020204" pitchFamily="34" charset="0"/>
              </a:rPr>
              <a:t>এই পাউডারের </a:t>
            </a:r>
            <a:r>
              <a:rPr lang="en-US" sz="1600" dirty="0">
                <a:solidFill>
                  <a:srgbClr val="FF0000"/>
                </a:solidFill>
                <a:latin typeface="arial" panose="020B0604020202020204" pitchFamily="34" charset="0"/>
              </a:rPr>
              <a:t>250 gm (strain 164)/ 375gm (ABIL )</a:t>
            </a:r>
            <a:r>
              <a:rPr lang="as-IN" sz="1600" dirty="0">
                <a:solidFill>
                  <a:srgbClr val="FF0000"/>
                </a:solidFill>
                <a:latin typeface="arial" panose="020B0604020202020204" pitchFamily="34" charset="0"/>
              </a:rPr>
              <a:t> </a:t>
            </a:r>
            <a:r>
              <a:rPr lang="as-IN" sz="1600" dirty="0">
                <a:solidFill>
                  <a:srgbClr val="C00000"/>
                </a:solidFill>
                <a:latin typeface="arial" panose="020B0604020202020204" pitchFamily="34" charset="0"/>
              </a:rPr>
              <a:t>10 লিটার </a:t>
            </a:r>
            <a:r>
              <a:rPr lang="as-IN" sz="1600" dirty="0">
                <a:solidFill>
                  <a:srgbClr val="222222"/>
                </a:solidFill>
                <a:latin typeface="arial" panose="020B0604020202020204" pitchFamily="34" charset="0"/>
              </a:rPr>
              <a:t>জলে মেশানো হয়।প্রথমে</a:t>
            </a:r>
            <a:r>
              <a:rPr lang="en-US" sz="1600" dirty="0">
                <a:solidFill>
                  <a:srgbClr val="222222"/>
                </a:solidFill>
                <a:latin typeface="arial" panose="020B0604020202020204" pitchFamily="34" charset="0"/>
              </a:rPr>
              <a:t> </a:t>
            </a:r>
            <a:r>
              <a:rPr lang="as-IN" sz="1600" dirty="0">
                <a:solidFill>
                  <a:srgbClr val="222222"/>
                </a:solidFill>
                <a:latin typeface="arial" panose="020B0604020202020204" pitchFamily="34" charset="0"/>
              </a:rPr>
              <a:t>পাউডার অল্প জলে মিশিয়ে</a:t>
            </a:r>
            <a:r>
              <a:rPr lang="en-US" sz="1600" dirty="0">
                <a:solidFill>
                  <a:srgbClr val="222222"/>
                </a:solidFill>
                <a:latin typeface="arial" panose="020B0604020202020204" pitchFamily="34" charset="0"/>
              </a:rPr>
              <a:t> paste </a:t>
            </a:r>
            <a:r>
              <a:rPr lang="as-IN" sz="1600" dirty="0">
                <a:solidFill>
                  <a:srgbClr val="222222"/>
                </a:solidFill>
                <a:latin typeface="arial" panose="020B0604020202020204" pitchFamily="34" charset="0"/>
              </a:rPr>
              <a:t>বানান । তারপর বালতির মধ্যে বাকি জলটা দিয়ে মিশ্রণ তৈরি করুন।</a:t>
            </a:r>
          </a:p>
          <a:p>
            <a:pPr>
              <a:lnSpc>
                <a:spcPct val="200000"/>
              </a:lnSpc>
            </a:pPr>
            <a:r>
              <a:rPr lang="as-IN" sz="1600" b="1" dirty="0">
                <a:solidFill>
                  <a:srgbClr val="C00000"/>
                </a:solidFill>
              </a:rPr>
              <a:t>এই মিশ্রণটি ২ সপ্তাহের</a:t>
            </a:r>
            <a:r>
              <a:rPr lang="en-US" sz="1600" b="1" dirty="0">
                <a:solidFill>
                  <a:srgbClr val="C00000"/>
                </a:solidFill>
              </a:rPr>
              <a:t>(strain 164)</a:t>
            </a:r>
            <a:r>
              <a:rPr lang="as-IN" sz="1600" b="1" dirty="0">
                <a:solidFill>
                  <a:srgbClr val="C00000"/>
                </a:solidFill>
              </a:rPr>
              <a:t> </a:t>
            </a:r>
            <a:r>
              <a:rPr lang="en-US" sz="1600" b="1">
                <a:solidFill>
                  <a:srgbClr val="C00000"/>
                </a:solidFill>
              </a:rPr>
              <a:t>or weekly (ABIL)</a:t>
            </a:r>
            <a:r>
              <a:rPr lang="as-IN" sz="1600" b="1" dirty="0">
                <a:solidFill>
                  <a:srgbClr val="C00000"/>
                </a:solidFill>
              </a:rPr>
              <a:t> ব্যবধানে স্প্রে </a:t>
            </a:r>
            <a:r>
              <a:rPr lang="as-IN" sz="1600" b="1" dirty="0">
                <a:solidFill>
                  <a:srgbClr val="C00000"/>
                </a:solidFill>
                <a:latin typeface="arial" panose="020B0604020202020204" pitchFamily="34" charset="0"/>
              </a:rPr>
              <a:t>করা যেতে পারে</a:t>
            </a:r>
            <a:r>
              <a:rPr lang="as-IN" sz="1600" dirty="0">
                <a:solidFill>
                  <a:srgbClr val="C00000"/>
                </a:solidFill>
                <a:latin typeface="arial" panose="020B0604020202020204" pitchFamily="34" charset="0"/>
              </a:rPr>
              <a:t>।</a:t>
            </a:r>
            <a:endParaRPr lang="en-US" sz="1600" b="1" dirty="0">
              <a:solidFill>
                <a:srgbClr val="C00000"/>
              </a:solidFill>
              <a:latin typeface="arial" panose="020B0604020202020204" pitchFamily="34" charset="0"/>
            </a:endParaRPr>
          </a:p>
          <a:p>
            <a:pPr>
              <a:lnSpc>
                <a:spcPct val="150000"/>
              </a:lnSpc>
            </a:pPr>
            <a:r>
              <a:rPr lang="en-US" sz="2000" b="1" dirty="0">
                <a:solidFill>
                  <a:srgbClr val="C00000"/>
                </a:solidFill>
              </a:rPr>
              <a:t>BTI 12AS</a:t>
            </a:r>
          </a:p>
          <a:p>
            <a:pPr algn="just">
              <a:lnSpc>
                <a:spcPct val="150000"/>
              </a:lnSpc>
            </a:pPr>
            <a:r>
              <a:rPr lang="as-IN" sz="1600" dirty="0">
                <a:solidFill>
                  <a:srgbClr val="222222"/>
                </a:solidFill>
                <a:latin typeface="arial" panose="020B0604020202020204" pitchFamily="34" charset="0"/>
              </a:rPr>
              <a:t>এটি তরল পদার্থ হিসেবে পাওয়া যায়।</a:t>
            </a:r>
          </a:p>
          <a:p>
            <a:pPr algn="just">
              <a:lnSpc>
                <a:spcPct val="150000"/>
              </a:lnSpc>
            </a:pPr>
            <a:r>
              <a:rPr lang="as-IN" sz="1600" dirty="0"/>
              <a:t>পরিষ্কার জলে স্প্রে করার জন্য কুড়ি লিটার জলে এক লিটার রাসায়নিক মেশাতে হবে এবং নোংরা বা দূষিত জলে স্প্রে করার জন্য ১০ লিটারে জলে</a:t>
            </a:r>
            <a:r>
              <a:rPr lang="en-US" sz="1600" dirty="0"/>
              <a:t> 100 ml</a:t>
            </a:r>
            <a:r>
              <a:rPr lang="as-IN" sz="1600" dirty="0"/>
              <a:t> মেশাতে হবে।</a:t>
            </a:r>
          </a:p>
          <a:p>
            <a:pPr algn="just">
              <a:lnSpc>
                <a:spcPct val="150000"/>
              </a:lnSpc>
            </a:pPr>
            <a:r>
              <a:rPr lang="as-IN" sz="1600" dirty="0"/>
              <a:t>স্প্রে করতে হবে </a:t>
            </a:r>
            <a:r>
              <a:rPr lang="en-IN" sz="1600" dirty="0"/>
              <a:t>knapsack </a:t>
            </a:r>
            <a:r>
              <a:rPr lang="as-IN" sz="1600" dirty="0"/>
              <a:t>বা  </a:t>
            </a:r>
            <a:r>
              <a:rPr lang="en-IN" sz="1600" dirty="0"/>
              <a:t>hand compression </a:t>
            </a:r>
            <a:r>
              <a:rPr lang="as-IN" sz="1600" dirty="0"/>
              <a:t>পাম্প দিয়ে।</a:t>
            </a:r>
            <a:endParaRPr lang="en-US" sz="1600" dirty="0"/>
          </a:p>
          <a:p>
            <a:endParaRPr lang="en-IN" sz="2000" b="1" dirty="0">
              <a:solidFill>
                <a:srgbClr val="C00000"/>
              </a:solidFill>
            </a:endParaRPr>
          </a:p>
          <a:p>
            <a:r>
              <a:rPr lang="en-IN" sz="2000" b="1" dirty="0" err="1">
                <a:solidFill>
                  <a:srgbClr val="C00000"/>
                </a:solidFill>
              </a:rPr>
              <a:t>Bt</a:t>
            </a:r>
            <a:r>
              <a:rPr lang="en-IN" sz="2000" b="1" dirty="0">
                <a:solidFill>
                  <a:srgbClr val="C00000"/>
                </a:solidFill>
              </a:rPr>
              <a:t> 12 AS </a:t>
            </a:r>
            <a:r>
              <a:rPr lang="as-IN" b="1" dirty="0">
                <a:solidFill>
                  <a:srgbClr val="C00000"/>
                </a:solidFill>
              </a:rPr>
              <a:t>৭ দিনের </a:t>
            </a:r>
            <a:r>
              <a:rPr lang="en-US" b="1" dirty="0" err="1">
                <a:solidFill>
                  <a:srgbClr val="C00000"/>
                </a:solidFill>
              </a:rPr>
              <a:t>ব্য</a:t>
            </a:r>
            <a:r>
              <a:rPr lang="bn-IN" b="1" dirty="0">
                <a:solidFill>
                  <a:srgbClr val="C00000"/>
                </a:solidFill>
              </a:rPr>
              <a:t>ব</a:t>
            </a:r>
            <a:r>
              <a:rPr lang="as-IN" b="1" dirty="0">
                <a:solidFill>
                  <a:srgbClr val="C00000"/>
                </a:solidFill>
              </a:rPr>
              <a:t>ধানে স্প্রে করা প্রয়োজন।</a:t>
            </a:r>
            <a:endParaRPr lang="as-IN" b="1" i="0" dirty="0">
              <a:solidFill>
                <a:srgbClr val="C00000"/>
              </a:solidFill>
              <a:effectLst/>
              <a:latin typeface="arial" panose="020B0604020202020204" pitchFamily="34" charset="0"/>
            </a:endParaRPr>
          </a:p>
        </p:txBody>
      </p:sp>
    </p:spTree>
    <p:extLst>
      <p:ext uri="{BB962C8B-B14F-4D97-AF65-F5344CB8AC3E}">
        <p14:creationId xmlns:p14="http://schemas.microsoft.com/office/powerpoint/2010/main" val="743016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2488" y="208747"/>
            <a:ext cx="7543801"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t> </a:t>
            </a:r>
            <a:r>
              <a:rPr lang="en-US" sz="2800" b="1" dirty="0">
                <a:solidFill>
                  <a:srgbClr val="FF0000"/>
                </a:solidFill>
              </a:rPr>
              <a:t>What to spray as insect growth regulator?</a:t>
            </a:r>
          </a:p>
        </p:txBody>
      </p:sp>
      <p:sp>
        <p:nvSpPr>
          <p:cNvPr id="6" name="Rectangle 5"/>
          <p:cNvSpPr/>
          <p:nvPr/>
        </p:nvSpPr>
        <p:spPr>
          <a:xfrm>
            <a:off x="609600" y="940712"/>
            <a:ext cx="6934199" cy="461665"/>
          </a:xfrm>
          <a:prstGeom prst="rect">
            <a:avLst/>
          </a:prstGeom>
        </p:spPr>
        <p:txBody>
          <a:bodyPr wrap="square">
            <a:spAutoFit/>
          </a:bodyPr>
          <a:lstStyle/>
          <a:p>
            <a:r>
              <a:rPr lang="en-IN" sz="2400" b="1" dirty="0" err="1">
                <a:solidFill>
                  <a:srgbClr val="C00000"/>
                </a:solidFill>
              </a:rPr>
              <a:t>Diflubenzuron</a:t>
            </a:r>
            <a:r>
              <a:rPr lang="en-IN" sz="2400" b="1" dirty="0">
                <a:solidFill>
                  <a:srgbClr val="C00000"/>
                </a:solidFill>
              </a:rPr>
              <a:t> 25% WP </a:t>
            </a:r>
            <a:r>
              <a:rPr lang="en-IN" dirty="0"/>
              <a:t>- </a:t>
            </a:r>
            <a:r>
              <a:rPr lang="as-IN" sz="2000" dirty="0">
                <a:solidFill>
                  <a:srgbClr val="222222"/>
                </a:solidFill>
                <a:latin typeface="arial" panose="020B0604020202020204" pitchFamily="34" charset="0"/>
              </a:rPr>
              <a:t>মশার গঠন বন্ধ করার জন্য।</a:t>
            </a:r>
          </a:p>
        </p:txBody>
      </p:sp>
      <p:sp>
        <p:nvSpPr>
          <p:cNvPr id="2" name="TextBox 1"/>
          <p:cNvSpPr txBox="1"/>
          <p:nvPr/>
        </p:nvSpPr>
        <p:spPr>
          <a:xfrm>
            <a:off x="592500" y="1819868"/>
            <a:ext cx="8011948" cy="4093428"/>
          </a:xfrm>
          <a:prstGeom prst="rect">
            <a:avLst/>
          </a:prstGeom>
          <a:noFill/>
        </p:spPr>
        <p:txBody>
          <a:bodyPr wrap="square" rtlCol="0">
            <a:spAutoFit/>
          </a:bodyPr>
          <a:lstStyle/>
          <a:p>
            <a:pPr>
              <a:lnSpc>
                <a:spcPct val="150000"/>
              </a:lnSpc>
            </a:pPr>
            <a:r>
              <a:rPr lang="as-IN" sz="2000" dirty="0">
                <a:solidFill>
                  <a:srgbClr val="222222"/>
                </a:solidFill>
                <a:latin typeface="arial" panose="020B0604020202020204" pitchFamily="34" charset="0"/>
              </a:rPr>
              <a:t>এই </a:t>
            </a:r>
            <a:r>
              <a:rPr lang="as-IN" sz="2000" dirty="0"/>
              <a:t>রাসায়নিক</a:t>
            </a:r>
            <a:r>
              <a:rPr lang="as-IN" sz="2000" dirty="0">
                <a:solidFill>
                  <a:srgbClr val="FF0000"/>
                </a:solidFill>
                <a:latin typeface="arial" panose="020B0604020202020204" pitchFamily="34" charset="0"/>
              </a:rPr>
              <a:t> </a:t>
            </a:r>
            <a:r>
              <a:rPr lang="as-IN" sz="2000" dirty="0">
                <a:solidFill>
                  <a:srgbClr val="222222"/>
                </a:solidFill>
                <a:latin typeface="arial" panose="020B0604020202020204" pitchFamily="34" charset="0"/>
              </a:rPr>
              <a:t>মশার </a:t>
            </a:r>
            <a:r>
              <a:rPr lang="as-IN" sz="2000" dirty="0"/>
              <a:t>বৃদ্ধি রোধ</a:t>
            </a:r>
            <a:r>
              <a:rPr lang="bn-IN" sz="2000" dirty="0"/>
              <a:t> করে</a:t>
            </a:r>
            <a:r>
              <a:rPr lang="en-US" sz="2000" dirty="0">
                <a:solidFill>
                  <a:srgbClr val="222222"/>
                </a:solidFill>
                <a:latin typeface="arial" panose="020B0604020202020204" pitchFamily="34" charset="0"/>
              </a:rPr>
              <a:t>;</a:t>
            </a:r>
            <a:r>
              <a:rPr lang="as-IN" sz="2000" dirty="0">
                <a:solidFill>
                  <a:srgbClr val="222222"/>
                </a:solidFill>
                <a:latin typeface="arial" panose="020B0604020202020204" pitchFamily="34" charset="0"/>
              </a:rPr>
              <a:t> তাই মশার লার্ভা পূর্ণাঙ্গ অবস্থায় </a:t>
            </a:r>
            <a:r>
              <a:rPr lang="as-IN" sz="2000" dirty="0"/>
              <a:t>পৌঁছায়</a:t>
            </a:r>
            <a:r>
              <a:rPr lang="en-US" sz="2000" dirty="0"/>
              <a:t> </a:t>
            </a:r>
            <a:r>
              <a:rPr lang="as-IN" sz="2000" dirty="0">
                <a:solidFill>
                  <a:srgbClr val="222222"/>
                </a:solidFill>
                <a:latin typeface="arial" panose="020B0604020202020204" pitchFamily="34" charset="0"/>
              </a:rPr>
              <a:t>না।</a:t>
            </a:r>
            <a:endParaRPr lang="en-US" sz="2000" dirty="0">
              <a:solidFill>
                <a:srgbClr val="222222"/>
              </a:solidFill>
              <a:latin typeface="arial" panose="020B0604020202020204" pitchFamily="34" charset="0"/>
            </a:endParaRPr>
          </a:p>
          <a:p>
            <a:pPr>
              <a:lnSpc>
                <a:spcPct val="150000"/>
              </a:lnSpc>
            </a:pPr>
            <a:endParaRPr lang="as-IN" sz="2000" dirty="0">
              <a:solidFill>
                <a:srgbClr val="222222"/>
              </a:solidFill>
              <a:latin typeface="arial" panose="020B0604020202020204" pitchFamily="34" charset="0"/>
            </a:endParaRPr>
          </a:p>
          <a:p>
            <a:pPr>
              <a:lnSpc>
                <a:spcPct val="150000"/>
              </a:lnSpc>
            </a:pPr>
            <a:r>
              <a:rPr lang="as-IN" sz="2000" b="1" dirty="0">
                <a:solidFill>
                  <a:srgbClr val="C00000"/>
                </a:solidFill>
                <a:latin typeface="arial" panose="020B0604020202020204" pitchFamily="34" charset="0"/>
              </a:rPr>
              <a:t>এই রসায়নের মিশ্রণ বানানোর পদ্ধতি:</a:t>
            </a:r>
            <a:r>
              <a:rPr lang="as-IN" sz="2000" dirty="0">
                <a:solidFill>
                  <a:srgbClr val="222222"/>
                </a:solidFill>
                <a:latin typeface="arial" panose="020B0604020202020204" pitchFamily="34" charset="0"/>
              </a:rPr>
              <a:t> </a:t>
            </a:r>
            <a:endParaRPr lang="bn-IN" sz="2000" dirty="0">
              <a:solidFill>
                <a:srgbClr val="222222"/>
              </a:solidFill>
              <a:latin typeface="arial" panose="020B0604020202020204" pitchFamily="34" charset="0"/>
            </a:endParaRPr>
          </a:p>
          <a:p>
            <a:pPr>
              <a:lnSpc>
                <a:spcPct val="150000"/>
              </a:lnSpc>
            </a:pPr>
            <a:endParaRPr lang="as-IN" sz="2000" dirty="0">
              <a:solidFill>
                <a:srgbClr val="222222"/>
              </a:solidFill>
              <a:latin typeface="arial" panose="020B0604020202020204" pitchFamily="34" charset="0"/>
            </a:endParaRPr>
          </a:p>
          <a:p>
            <a:r>
              <a:rPr lang="as-IN" sz="2000" dirty="0">
                <a:solidFill>
                  <a:srgbClr val="222222"/>
                </a:solidFill>
                <a:latin typeface="arial" panose="020B0604020202020204" pitchFamily="34" charset="0"/>
              </a:rPr>
              <a:t>এই রসায়ন বাজারে 500 গ্রামের </a:t>
            </a:r>
            <a:r>
              <a:rPr lang="bn-IN" sz="2000" dirty="0"/>
              <a:t>ব্যা</a:t>
            </a:r>
            <a:r>
              <a:rPr lang="as-IN" sz="2000" dirty="0"/>
              <a:t>গ হিসেবে</a:t>
            </a:r>
            <a:r>
              <a:rPr lang="en-US" sz="2000" dirty="0"/>
              <a:t> </a:t>
            </a:r>
            <a:r>
              <a:rPr lang="as-IN" sz="2000" dirty="0">
                <a:solidFill>
                  <a:srgbClr val="222222"/>
                </a:solidFill>
                <a:latin typeface="arial" panose="020B0604020202020204" pitchFamily="34" charset="0"/>
              </a:rPr>
              <a:t>পাওয়া যায়।</a:t>
            </a:r>
          </a:p>
          <a:p>
            <a:pPr>
              <a:lnSpc>
                <a:spcPct val="150000"/>
              </a:lnSpc>
            </a:pPr>
            <a:r>
              <a:rPr lang="as-IN" sz="2000" dirty="0">
                <a:solidFill>
                  <a:srgbClr val="222222"/>
                </a:solidFill>
                <a:latin typeface="arial" panose="020B0604020202020204" pitchFamily="34" charset="0"/>
              </a:rPr>
              <a:t>100 গ্রাম </a:t>
            </a:r>
            <a:r>
              <a:rPr lang="as-IN" sz="2000" dirty="0"/>
              <a:t>পাউডার</a:t>
            </a:r>
            <a:r>
              <a:rPr lang="as-IN" sz="2000" dirty="0">
                <a:solidFill>
                  <a:srgbClr val="222222"/>
                </a:solidFill>
                <a:latin typeface="arial" panose="020B0604020202020204" pitchFamily="34" charset="0"/>
              </a:rPr>
              <a:t> 100 লিটার জলে মেশানো হয়, অথবা 10 গ্রাম পাউডার 10 লিটার জলে মেশানো যায়।</a:t>
            </a:r>
          </a:p>
          <a:p>
            <a:pPr>
              <a:lnSpc>
                <a:spcPct val="150000"/>
              </a:lnSpc>
            </a:pPr>
            <a:r>
              <a:rPr lang="as-IN" sz="2000" dirty="0">
                <a:solidFill>
                  <a:srgbClr val="222222"/>
                </a:solidFill>
                <a:latin typeface="arial" panose="020B0604020202020204" pitchFamily="34" charset="0"/>
              </a:rPr>
              <a:t>প্রথমে ঘন পেস্ট বানান</a:t>
            </a:r>
            <a:r>
              <a:rPr lang="en-US" sz="2000" dirty="0">
                <a:solidFill>
                  <a:srgbClr val="222222"/>
                </a:solidFill>
                <a:latin typeface="arial" panose="020B0604020202020204" pitchFamily="34" charset="0"/>
              </a:rPr>
              <a:t>,</a:t>
            </a:r>
            <a:r>
              <a:rPr lang="as-IN" sz="2000" dirty="0">
                <a:solidFill>
                  <a:srgbClr val="222222"/>
                </a:solidFill>
                <a:latin typeface="arial" panose="020B0604020202020204" pitchFamily="34" charset="0"/>
              </a:rPr>
              <a:t> তারপর</a:t>
            </a:r>
            <a:r>
              <a:rPr lang="bn-IN" sz="2000" dirty="0">
                <a:solidFill>
                  <a:srgbClr val="222222"/>
                </a:solidFill>
                <a:latin typeface="arial" panose="020B0604020202020204" pitchFamily="34" charset="0"/>
              </a:rPr>
              <a:t> বাকি </a:t>
            </a:r>
            <a:r>
              <a:rPr lang="as-IN" sz="2000" dirty="0">
                <a:solidFill>
                  <a:srgbClr val="222222"/>
                </a:solidFill>
                <a:latin typeface="arial" panose="020B0604020202020204" pitchFamily="34" charset="0"/>
              </a:rPr>
              <a:t>জল মিশিয়ে মিশ্রণ তৈরী করুন।</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Grp="1" noChangeArrowheads="1"/>
          </p:cNvSpPr>
          <p:nvPr/>
        </p:nvSpPr>
        <p:spPr bwMode="auto">
          <a:xfrm>
            <a:off x="1143000" y="0"/>
            <a:ext cx="6400800" cy="685800"/>
          </a:xfrm>
          <a:prstGeom prst="rect">
            <a:avLst/>
          </a:prstGeom>
          <a:noFill/>
          <a:ln w="9525">
            <a:noFill/>
            <a:miter lim="800000"/>
            <a:headEnd/>
            <a:tailEnd/>
          </a:ln>
        </p:spPr>
        <p:txBody>
          <a:bodyPr anchor="ctr">
            <a:normAutofit fontScale="70000" lnSpcReduction="20000"/>
          </a:bodyPr>
          <a:lstStyle/>
          <a:p>
            <a:r>
              <a:rPr lang="en-US" sz="3200" b="1">
                <a:latin typeface="Arial Narrow" pitchFamily="34" charset="0"/>
              </a:rPr>
              <a:t>Common Mosquito vectors (Four Winged Enemies )</a:t>
            </a:r>
          </a:p>
        </p:txBody>
      </p:sp>
      <p:pic>
        <p:nvPicPr>
          <p:cNvPr id="6147" name="Picture 2" descr="Anopheles stephensi (Adult)"/>
          <p:cNvPicPr>
            <a:picLocks noGrp="1" noChangeAspect="1" noChangeArrowheads="1"/>
          </p:cNvPicPr>
          <p:nvPr/>
        </p:nvPicPr>
        <p:blipFill>
          <a:blip r:embed="rId2" cstate="print"/>
          <a:srcRect/>
          <a:stretch>
            <a:fillRect/>
          </a:stretch>
        </p:blipFill>
        <p:spPr bwMode="auto">
          <a:xfrm>
            <a:off x="1285875" y="838200"/>
            <a:ext cx="3257550" cy="2667000"/>
          </a:xfrm>
          <a:prstGeom prst="rect">
            <a:avLst/>
          </a:prstGeom>
          <a:ln>
            <a:noFill/>
          </a:ln>
          <a:effectLst>
            <a:outerShdw blurRad="292100" dist="139700" dir="2700000" algn="tl" rotWithShape="0">
              <a:srgbClr val="333333">
                <a:alpha val="65000"/>
              </a:srgbClr>
            </a:outerShdw>
          </a:effectLst>
        </p:spPr>
      </p:pic>
      <p:pic>
        <p:nvPicPr>
          <p:cNvPr id="6150" name="Picture 5" descr="culex"/>
          <p:cNvPicPr>
            <a:picLocks noGrp="1" noChangeAspect="1" noChangeArrowheads="1"/>
          </p:cNvPicPr>
          <p:nvPr/>
        </p:nvPicPr>
        <p:blipFill>
          <a:blip r:embed="rId3" cstate="print"/>
          <a:srcRect/>
          <a:stretch>
            <a:fillRect/>
          </a:stretch>
        </p:blipFill>
        <p:spPr bwMode="auto">
          <a:xfrm>
            <a:off x="1314450" y="3657600"/>
            <a:ext cx="3257550" cy="2971800"/>
          </a:xfrm>
          <a:prstGeom prst="rect">
            <a:avLst/>
          </a:prstGeom>
          <a:ln>
            <a:noFill/>
          </a:ln>
          <a:effectLst>
            <a:outerShdw blurRad="292100" dist="139700" dir="2700000" algn="tl" rotWithShape="0">
              <a:srgbClr val="333333">
                <a:alpha val="65000"/>
              </a:srgbClr>
            </a:outerShdw>
          </a:effectLst>
        </p:spPr>
      </p:pic>
      <p:sp>
        <p:nvSpPr>
          <p:cNvPr id="4101" name="Text Box 7"/>
          <p:cNvSpPr txBox="1">
            <a:spLocks noChangeArrowheads="1"/>
          </p:cNvSpPr>
          <p:nvPr/>
        </p:nvSpPr>
        <p:spPr bwMode="auto">
          <a:xfrm>
            <a:off x="4743450" y="1295402"/>
            <a:ext cx="3257550" cy="954107"/>
          </a:xfrm>
          <a:prstGeom prst="rect">
            <a:avLst/>
          </a:prstGeom>
          <a:noFill/>
          <a:ln w="9525">
            <a:noFill/>
            <a:miter lim="800000"/>
            <a:headEnd/>
            <a:tailEnd/>
          </a:ln>
        </p:spPr>
        <p:txBody>
          <a:bodyPr>
            <a:spAutoFit/>
          </a:bodyPr>
          <a:lstStyle/>
          <a:p>
            <a:r>
              <a:rPr lang="en-US" sz="3200" b="1" i="1"/>
              <a:t>ANOPHELES</a:t>
            </a:r>
            <a:r>
              <a:rPr lang="en-US" sz="2400" b="1"/>
              <a:t>  </a:t>
            </a:r>
            <a:r>
              <a:rPr lang="en-US" sz="2400"/>
              <a:t>                  </a:t>
            </a:r>
          </a:p>
          <a:p>
            <a:r>
              <a:rPr lang="en-US" sz="2400"/>
              <a:t>MALARIA</a:t>
            </a:r>
          </a:p>
        </p:txBody>
      </p:sp>
      <p:sp>
        <p:nvSpPr>
          <p:cNvPr id="4102" name="Text Box 8"/>
          <p:cNvSpPr txBox="1">
            <a:spLocks noChangeArrowheads="1"/>
          </p:cNvSpPr>
          <p:nvPr/>
        </p:nvSpPr>
        <p:spPr bwMode="auto">
          <a:xfrm>
            <a:off x="4743450" y="3886202"/>
            <a:ext cx="3638550" cy="1323439"/>
          </a:xfrm>
          <a:prstGeom prst="rect">
            <a:avLst/>
          </a:prstGeom>
          <a:noFill/>
          <a:ln w="9525">
            <a:noFill/>
            <a:miter lim="800000"/>
            <a:headEnd/>
            <a:tailEnd/>
          </a:ln>
        </p:spPr>
        <p:txBody>
          <a:bodyPr wrap="square">
            <a:spAutoFit/>
          </a:bodyPr>
          <a:lstStyle/>
          <a:p>
            <a:r>
              <a:rPr lang="en-US" sz="3200" b="1" i="1" dirty="0"/>
              <a:t>CULEX</a:t>
            </a:r>
            <a:endParaRPr lang="en-US" sz="2400" dirty="0"/>
          </a:p>
          <a:p>
            <a:r>
              <a:rPr lang="en-US" sz="2400" dirty="0"/>
              <a:t> FILARIA, </a:t>
            </a:r>
          </a:p>
          <a:p>
            <a:r>
              <a:rPr lang="en-US" sz="2400" dirty="0"/>
              <a:t>JAPANESE ENCEPHALITIS</a:t>
            </a:r>
          </a:p>
        </p:txBody>
      </p:sp>
    </p:spTree>
    <p:extLst>
      <p:ext uri="{BB962C8B-B14F-4D97-AF65-F5344CB8AC3E}">
        <p14:creationId xmlns:p14="http://schemas.microsoft.com/office/powerpoint/2010/main" val="142357312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116632"/>
            <a:ext cx="4752528"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lvl="0"/>
            <a:r>
              <a:rPr lang="en-US" sz="2400" b="1" dirty="0">
                <a:solidFill>
                  <a:srgbClr val="FF0000"/>
                </a:solidFill>
              </a:rPr>
              <a:t>কি </a:t>
            </a:r>
            <a:r>
              <a:rPr lang="en-US" sz="2400" b="1" dirty="0" err="1">
                <a:solidFill>
                  <a:srgbClr val="FF0000"/>
                </a:solidFill>
              </a:rPr>
              <a:t>করবেন</a:t>
            </a:r>
            <a:r>
              <a:rPr lang="en-US" sz="2400" b="1" dirty="0">
                <a:solidFill>
                  <a:srgbClr val="FF0000"/>
                </a:solidFill>
              </a:rPr>
              <a:t>  </a:t>
            </a:r>
            <a:r>
              <a:rPr lang="en-US" sz="2400" b="1" dirty="0" err="1">
                <a:solidFill>
                  <a:srgbClr val="FF0000"/>
                </a:solidFill>
              </a:rPr>
              <a:t>এবং</a:t>
            </a:r>
            <a:r>
              <a:rPr lang="en-US" sz="2400" b="1" dirty="0">
                <a:solidFill>
                  <a:srgbClr val="FF0000"/>
                </a:solidFill>
              </a:rPr>
              <a:t> কি </a:t>
            </a:r>
            <a:r>
              <a:rPr lang="en-US" sz="2400" b="1" dirty="0" err="1">
                <a:solidFill>
                  <a:srgbClr val="FF0000"/>
                </a:solidFill>
              </a:rPr>
              <a:t>করবেন</a:t>
            </a:r>
            <a:r>
              <a:rPr lang="en-US" sz="2400" b="1" dirty="0">
                <a:solidFill>
                  <a:srgbClr val="FF0000"/>
                </a:solidFill>
              </a:rPr>
              <a:t> </a:t>
            </a:r>
            <a:r>
              <a:rPr lang="en-US" sz="2400" b="1" dirty="0" err="1">
                <a:solidFill>
                  <a:srgbClr val="FF0000"/>
                </a:solidFill>
              </a:rPr>
              <a:t>না</a:t>
            </a:r>
            <a:r>
              <a:rPr lang="en-US" sz="2400" b="1" dirty="0">
                <a:solidFill>
                  <a:srgbClr val="FF0000"/>
                </a:solidFill>
              </a:rPr>
              <a:t>:</a:t>
            </a:r>
          </a:p>
        </p:txBody>
      </p:sp>
      <p:sp>
        <p:nvSpPr>
          <p:cNvPr id="4" name="TextBox 3"/>
          <p:cNvSpPr txBox="1"/>
          <p:nvPr/>
        </p:nvSpPr>
        <p:spPr>
          <a:xfrm>
            <a:off x="467544" y="836712"/>
            <a:ext cx="4464496" cy="5478423"/>
          </a:xfrm>
          <a:prstGeom prst="rect">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nSpc>
                <a:spcPct val="150000"/>
              </a:lnSpc>
            </a:pPr>
            <a:r>
              <a:rPr lang="en-US" sz="2000" b="1" dirty="0">
                <a:solidFill>
                  <a:schemeClr val="tx1"/>
                </a:solidFill>
              </a:rPr>
              <a:t>কি </a:t>
            </a:r>
            <a:r>
              <a:rPr lang="en-US" sz="2000" b="1" dirty="0" err="1">
                <a:solidFill>
                  <a:schemeClr val="tx1"/>
                </a:solidFill>
              </a:rPr>
              <a:t>করবেন</a:t>
            </a:r>
            <a:r>
              <a:rPr lang="en-US" sz="2000" b="1" dirty="0">
                <a:solidFill>
                  <a:schemeClr val="tx1"/>
                </a:solidFill>
              </a:rPr>
              <a:t>  :</a:t>
            </a:r>
          </a:p>
          <a:p>
            <a:pPr marL="285750" indent="-285750">
              <a:lnSpc>
                <a:spcPct val="150000"/>
              </a:lnSpc>
              <a:buFont typeface="Arial" panose="020B0604020202020204" pitchFamily="34" charset="0"/>
              <a:buChar char="•"/>
            </a:pPr>
            <a:r>
              <a:rPr lang="en-US" sz="1600" dirty="0" err="1"/>
              <a:t>যেখানে</a:t>
            </a:r>
            <a:r>
              <a:rPr lang="en-US" sz="1600" dirty="0"/>
              <a:t> </a:t>
            </a:r>
            <a:r>
              <a:rPr lang="en-US" sz="1600" dirty="0" err="1"/>
              <a:t>পাত্র</a:t>
            </a:r>
            <a:r>
              <a:rPr lang="en-US" sz="1600" dirty="0"/>
              <a:t> </a:t>
            </a:r>
            <a:r>
              <a:rPr lang="en-US" sz="1600" dirty="0" err="1"/>
              <a:t>অথবা</a:t>
            </a:r>
            <a:r>
              <a:rPr lang="en-US" sz="1600" dirty="0"/>
              <a:t> </a:t>
            </a:r>
            <a:r>
              <a:rPr lang="en-US" sz="1600" dirty="0" err="1"/>
              <a:t>মশার</a:t>
            </a:r>
            <a:r>
              <a:rPr lang="en-US" sz="1600" dirty="0"/>
              <a:t> </a:t>
            </a:r>
            <a:r>
              <a:rPr lang="as-IN" sz="1600" dirty="0"/>
              <a:t>প্রজননের</a:t>
            </a:r>
            <a:r>
              <a:rPr lang="en-US" sz="1600" dirty="0"/>
              <a:t> </a:t>
            </a:r>
            <a:r>
              <a:rPr lang="en-US" sz="1600" dirty="0" err="1"/>
              <a:t>জায়গা</a:t>
            </a:r>
            <a:r>
              <a:rPr lang="en-US" sz="1600" dirty="0"/>
              <a:t> </a:t>
            </a:r>
            <a:r>
              <a:rPr lang="en-US" sz="1600" dirty="0" err="1"/>
              <a:t>ধ্বংস</a:t>
            </a:r>
            <a:r>
              <a:rPr lang="en-US" sz="1600" dirty="0"/>
              <a:t> </a:t>
            </a:r>
            <a:r>
              <a:rPr lang="en-US" sz="1600" dirty="0" err="1"/>
              <a:t>করা</a:t>
            </a:r>
            <a:r>
              <a:rPr lang="en-US" sz="1600" dirty="0"/>
              <a:t> </a:t>
            </a:r>
            <a:r>
              <a:rPr lang="en-US" sz="1600" dirty="0" err="1"/>
              <a:t>সম্ভব</a:t>
            </a:r>
            <a:r>
              <a:rPr lang="en-US" sz="1600" dirty="0"/>
              <a:t> </a:t>
            </a:r>
            <a:r>
              <a:rPr lang="en-US" sz="1600" dirty="0" err="1"/>
              <a:t>সেটা</a:t>
            </a:r>
            <a:r>
              <a:rPr lang="en-US" sz="1600" dirty="0"/>
              <a:t> </a:t>
            </a:r>
            <a:r>
              <a:rPr lang="en-US" sz="1600" dirty="0" err="1"/>
              <a:t>ধ্বংস</a:t>
            </a:r>
            <a:r>
              <a:rPr lang="en-US" sz="1600" dirty="0"/>
              <a:t> </a:t>
            </a:r>
            <a:r>
              <a:rPr lang="en-US" sz="1600" dirty="0" err="1"/>
              <a:t>করুন</a:t>
            </a:r>
            <a:r>
              <a:rPr lang="en-US" sz="1600" dirty="0"/>
              <a:t>।</a:t>
            </a:r>
          </a:p>
          <a:p>
            <a:pPr marL="285750" indent="-285750">
              <a:lnSpc>
                <a:spcPct val="150000"/>
              </a:lnSpc>
              <a:buFont typeface="Arial" panose="020B0604020202020204" pitchFamily="34" charset="0"/>
              <a:buChar char="•"/>
            </a:pPr>
            <a:r>
              <a:rPr lang="en-US" sz="1600" dirty="0" err="1"/>
              <a:t>স্প্রের</a:t>
            </a:r>
            <a:r>
              <a:rPr lang="en-US" sz="1600" dirty="0"/>
              <a:t> </a:t>
            </a:r>
            <a:r>
              <a:rPr lang="en-US" sz="1600" dirty="0" err="1"/>
              <a:t>সময়</a:t>
            </a:r>
            <a:r>
              <a:rPr lang="en-US" sz="1600" dirty="0"/>
              <a:t> </a:t>
            </a:r>
            <a:r>
              <a:rPr lang="en-US" dirty="0"/>
              <a:t>knapsack </a:t>
            </a:r>
            <a:r>
              <a:rPr lang="en-US" sz="1600" dirty="0" err="1"/>
              <a:t>ব্যবহার</a:t>
            </a:r>
            <a:r>
              <a:rPr lang="en-US" sz="1600" dirty="0"/>
              <a:t> </a:t>
            </a:r>
            <a:r>
              <a:rPr lang="en-US" sz="1600" dirty="0" err="1"/>
              <a:t>করুন</a:t>
            </a:r>
            <a:r>
              <a:rPr lang="en-US" sz="1600" dirty="0"/>
              <a:t>।</a:t>
            </a:r>
          </a:p>
          <a:p>
            <a:pPr marL="285750" indent="-285750">
              <a:lnSpc>
                <a:spcPct val="150000"/>
              </a:lnSpc>
              <a:buFont typeface="Arial" panose="020B0604020202020204" pitchFamily="34" charset="0"/>
              <a:buChar char="•"/>
            </a:pPr>
            <a:r>
              <a:rPr lang="en-US" sz="1600" dirty="0" err="1"/>
              <a:t>উল্লেখ</a:t>
            </a:r>
            <a:r>
              <a:rPr lang="en-US" sz="1600" dirty="0"/>
              <a:t> </a:t>
            </a:r>
            <a:r>
              <a:rPr lang="en-US" sz="1600" dirty="0" err="1"/>
              <a:t>করা</a:t>
            </a:r>
            <a:r>
              <a:rPr lang="en-US" sz="1600" dirty="0"/>
              <a:t> </a:t>
            </a:r>
            <a:r>
              <a:rPr lang="en-US" sz="1600" dirty="0" err="1"/>
              <a:t>নির্দিষ্ট</a:t>
            </a:r>
            <a:r>
              <a:rPr lang="en-US" sz="1600" dirty="0"/>
              <a:t> </a:t>
            </a:r>
            <a:r>
              <a:rPr lang="en-US" sz="1600" dirty="0" err="1"/>
              <a:t>পরিমাণে</a:t>
            </a:r>
            <a:r>
              <a:rPr lang="en-US" sz="1600" dirty="0"/>
              <a:t> লার্ভিসাইড মেশান।</a:t>
            </a:r>
          </a:p>
          <a:p>
            <a:pPr marL="285750" indent="-285750">
              <a:lnSpc>
                <a:spcPct val="150000"/>
              </a:lnSpc>
              <a:buFont typeface="Arial" panose="020B0604020202020204" pitchFamily="34" charset="0"/>
              <a:buChar char="•"/>
            </a:pPr>
            <a:r>
              <a:rPr lang="en-US" sz="1600" dirty="0" err="1"/>
              <a:t>অন্ততপক্ষে</a:t>
            </a:r>
            <a:r>
              <a:rPr lang="en-US" sz="1600" dirty="0"/>
              <a:t> </a:t>
            </a:r>
            <a:r>
              <a:rPr lang="en-US" sz="1600" dirty="0" err="1"/>
              <a:t>সপ্তাহে</a:t>
            </a:r>
            <a:r>
              <a:rPr lang="en-US" sz="1600" dirty="0"/>
              <a:t> </a:t>
            </a:r>
            <a:r>
              <a:rPr lang="en-US" sz="1600" dirty="0" err="1"/>
              <a:t>একদিন</a:t>
            </a:r>
            <a:r>
              <a:rPr lang="en-US" sz="1600" dirty="0"/>
              <a:t> </a:t>
            </a:r>
            <a:r>
              <a:rPr lang="en-US" sz="1600" dirty="0" err="1"/>
              <a:t>করে</a:t>
            </a:r>
            <a:r>
              <a:rPr lang="en-US" sz="1600" dirty="0"/>
              <a:t> স্প্রে </a:t>
            </a:r>
            <a:r>
              <a:rPr lang="en-US" sz="1600" dirty="0" err="1"/>
              <a:t>করুন</a:t>
            </a:r>
            <a:r>
              <a:rPr lang="en-US" sz="1600" dirty="0"/>
              <a:t> </a:t>
            </a:r>
            <a:r>
              <a:rPr lang="en-US" sz="1600" dirty="0" err="1"/>
              <a:t>অথবা</a:t>
            </a:r>
            <a:r>
              <a:rPr lang="en-US" sz="1600" dirty="0"/>
              <a:t> </a:t>
            </a:r>
            <a:r>
              <a:rPr lang="en-US" sz="1600" dirty="0" err="1"/>
              <a:t>যেমন</a:t>
            </a:r>
            <a:r>
              <a:rPr lang="en-US" sz="1600" dirty="0"/>
              <a:t> </a:t>
            </a:r>
            <a:r>
              <a:rPr lang="en-US" sz="1600" dirty="0" err="1"/>
              <a:t>উল্লেখ</a:t>
            </a:r>
            <a:r>
              <a:rPr lang="en-US" sz="1600" dirty="0"/>
              <a:t> </a:t>
            </a:r>
            <a:r>
              <a:rPr lang="en-US" sz="1600" dirty="0" err="1"/>
              <a:t>আছে</a:t>
            </a:r>
            <a:r>
              <a:rPr lang="en-US" sz="1600" dirty="0"/>
              <a:t>  </a:t>
            </a:r>
            <a:r>
              <a:rPr lang="en-US" sz="1600" dirty="0" err="1"/>
              <a:t>সেরকম</a:t>
            </a:r>
            <a:r>
              <a:rPr lang="en-US" sz="1600" dirty="0"/>
              <a:t> </a:t>
            </a:r>
            <a:r>
              <a:rPr lang="en-US" sz="1600" dirty="0" err="1"/>
              <a:t>নিয়ম</a:t>
            </a:r>
            <a:r>
              <a:rPr lang="en-US" sz="1600" dirty="0"/>
              <a:t> </a:t>
            </a:r>
            <a:r>
              <a:rPr lang="en-US" sz="1600" dirty="0" err="1"/>
              <a:t>মেনে</a:t>
            </a:r>
            <a:r>
              <a:rPr lang="en-US" sz="1600" dirty="0"/>
              <a:t> </a:t>
            </a:r>
            <a:r>
              <a:rPr lang="en-US" sz="1600" dirty="0" err="1"/>
              <a:t>করুন</a:t>
            </a:r>
            <a:r>
              <a:rPr lang="en-US" sz="1600" dirty="0"/>
              <a:t>।</a:t>
            </a:r>
          </a:p>
          <a:p>
            <a:pPr marL="285750" indent="-285750">
              <a:lnSpc>
                <a:spcPct val="150000"/>
              </a:lnSpc>
              <a:buFont typeface="Arial" panose="020B0604020202020204" pitchFamily="34" charset="0"/>
              <a:buChar char="•"/>
            </a:pPr>
            <a:r>
              <a:rPr lang="as-IN" sz="1600" dirty="0"/>
              <a:t>যদি লার্ভিসাইড পাওয়া না যায় তবে অন্তত</a:t>
            </a:r>
            <a:r>
              <a:rPr lang="en-US" sz="1600" dirty="0"/>
              <a:t> </a:t>
            </a:r>
            <a:r>
              <a:rPr lang="en-US" sz="1600" dirty="0" err="1"/>
              <a:t>সেখানে</a:t>
            </a:r>
            <a:r>
              <a:rPr lang="en-US" sz="1600" dirty="0"/>
              <a:t> </a:t>
            </a:r>
            <a:r>
              <a:rPr lang="en-US" sz="1600" dirty="0" err="1"/>
              <a:t>কেরোসিন</a:t>
            </a:r>
            <a:r>
              <a:rPr lang="en-US" sz="1600" dirty="0"/>
              <a:t> </a:t>
            </a:r>
            <a:r>
              <a:rPr lang="en-US" sz="1600" dirty="0" err="1"/>
              <a:t>তেল</a:t>
            </a:r>
            <a:r>
              <a:rPr lang="en-US" sz="1600" dirty="0"/>
              <a:t> বা </a:t>
            </a:r>
            <a:r>
              <a:rPr lang="en-US" sz="1600" dirty="0" err="1"/>
              <a:t>পোড়া</a:t>
            </a:r>
            <a:r>
              <a:rPr lang="en-US" sz="1600" dirty="0"/>
              <a:t> </a:t>
            </a:r>
            <a:r>
              <a:rPr lang="bn-IN" sz="1600" dirty="0"/>
              <a:t>মো</a:t>
            </a:r>
            <a:r>
              <a:rPr lang="en-US" sz="1600" dirty="0" err="1"/>
              <a:t>বিল</a:t>
            </a:r>
            <a:r>
              <a:rPr lang="en-US" sz="1600" dirty="0"/>
              <a:t> </a:t>
            </a:r>
            <a:r>
              <a:rPr lang="en-US" sz="1600" dirty="0" err="1"/>
              <a:t>ব্যবহার</a:t>
            </a:r>
            <a:r>
              <a:rPr lang="en-US" sz="1600" dirty="0"/>
              <a:t> </a:t>
            </a:r>
            <a:r>
              <a:rPr lang="en-US" sz="1600" dirty="0" err="1"/>
              <a:t>করুন</a:t>
            </a:r>
            <a:r>
              <a:rPr lang="en-US" sz="1600" dirty="0"/>
              <a:t>।</a:t>
            </a:r>
          </a:p>
          <a:p>
            <a:pPr marL="285750" indent="-285750">
              <a:lnSpc>
                <a:spcPct val="150000"/>
              </a:lnSpc>
              <a:buFont typeface="Arial" panose="020B0604020202020204" pitchFamily="34" charset="0"/>
              <a:buChar char="•"/>
            </a:pPr>
            <a:r>
              <a:rPr lang="as-IN" sz="1600" dirty="0"/>
              <a:t>রাস্তায় এবং বাড়ির ভেতরে</a:t>
            </a:r>
            <a:r>
              <a:rPr lang="en-US" sz="1600" dirty="0"/>
              <a:t>  </a:t>
            </a:r>
            <a:r>
              <a:rPr lang="en-US" sz="1600" dirty="0" err="1"/>
              <a:t>যেখানে</a:t>
            </a:r>
            <a:r>
              <a:rPr lang="en-US" sz="1600" dirty="0"/>
              <a:t> </a:t>
            </a:r>
            <a:r>
              <a:rPr lang="en-US" sz="1600" dirty="0" err="1"/>
              <a:t>প্রয়োজন</a:t>
            </a:r>
            <a:r>
              <a:rPr lang="en-US" sz="1600" dirty="0"/>
              <a:t> স্প্রে </a:t>
            </a:r>
            <a:r>
              <a:rPr lang="en-US" sz="1600" dirty="0" err="1"/>
              <a:t>করুন</a:t>
            </a:r>
            <a:r>
              <a:rPr lang="en-US" sz="1600" dirty="0"/>
              <a:t>।</a:t>
            </a:r>
            <a:endParaRPr lang="as-IN" sz="1600" dirty="0"/>
          </a:p>
          <a:p>
            <a:pPr>
              <a:buFont typeface="Arial" pitchFamily="34" charset="0"/>
              <a:buChar char="•"/>
            </a:pPr>
            <a:r>
              <a:rPr lang="en-US" sz="1600" dirty="0"/>
              <a:t>   </a:t>
            </a:r>
            <a:r>
              <a:rPr lang="as-IN" sz="1600" dirty="0"/>
              <a:t>যে এলাকা আপনার আয়ত্তের</a:t>
            </a:r>
            <a:r>
              <a:rPr lang="en-US" sz="1600" dirty="0"/>
              <a:t> </a:t>
            </a:r>
            <a:r>
              <a:rPr lang="en-US" sz="1600" dirty="0" err="1"/>
              <a:t>বাইরে</a:t>
            </a:r>
            <a:r>
              <a:rPr lang="en-US" sz="1600" dirty="0"/>
              <a:t> </a:t>
            </a:r>
            <a:r>
              <a:rPr lang="en-US" sz="1600" dirty="0" err="1"/>
              <a:t>সেখানে</a:t>
            </a:r>
            <a:endParaRPr lang="bn-IN" sz="1600" dirty="0"/>
          </a:p>
          <a:p>
            <a:r>
              <a:rPr lang="bn-IN" sz="1600" dirty="0"/>
              <a:t>      আপ</a:t>
            </a:r>
            <a:r>
              <a:rPr lang="en-US" sz="1600" dirty="0" err="1"/>
              <a:t>নার</a:t>
            </a:r>
            <a:r>
              <a:rPr lang="en-US" sz="1600" dirty="0"/>
              <a:t>   </a:t>
            </a:r>
            <a:r>
              <a:rPr lang="en-US" sz="1600" dirty="0" err="1"/>
              <a:t>উচ্চ</a:t>
            </a:r>
            <a:r>
              <a:rPr lang="en-US" sz="1600" dirty="0"/>
              <a:t> </a:t>
            </a:r>
            <a:r>
              <a:rPr lang="en-US" sz="1600" dirty="0" err="1"/>
              <a:t>পদাধিকার</a:t>
            </a:r>
            <a:r>
              <a:rPr lang="bn-IN" sz="1600" dirty="0"/>
              <a:t>ীকে</a:t>
            </a:r>
            <a:r>
              <a:rPr lang="en-US" sz="1600" dirty="0"/>
              <a:t> </a:t>
            </a:r>
            <a:r>
              <a:rPr lang="en-US" sz="1600" dirty="0" err="1"/>
              <a:t>জানান</a:t>
            </a:r>
            <a:r>
              <a:rPr lang="en-US" sz="1600" dirty="0"/>
              <a:t>।</a:t>
            </a:r>
          </a:p>
        </p:txBody>
      </p:sp>
      <p:sp>
        <p:nvSpPr>
          <p:cNvPr id="5" name="TextBox 4"/>
          <p:cNvSpPr txBox="1"/>
          <p:nvPr/>
        </p:nvSpPr>
        <p:spPr>
          <a:xfrm>
            <a:off x="5004048" y="855277"/>
            <a:ext cx="3687303" cy="4247317"/>
          </a:xfrm>
          <a:prstGeom prst="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nSpc>
                <a:spcPct val="150000"/>
              </a:lnSpc>
            </a:pPr>
            <a:r>
              <a:rPr lang="en-US" sz="2000" b="1" dirty="0">
                <a:solidFill>
                  <a:schemeClr val="tx1"/>
                </a:solidFill>
              </a:rPr>
              <a:t>কি </a:t>
            </a:r>
            <a:r>
              <a:rPr lang="en-US" sz="2000" b="1" dirty="0" err="1">
                <a:solidFill>
                  <a:schemeClr val="tx1"/>
                </a:solidFill>
              </a:rPr>
              <a:t>করবেন</a:t>
            </a:r>
            <a:r>
              <a:rPr lang="en-US" sz="2000" b="1" dirty="0">
                <a:solidFill>
                  <a:schemeClr val="tx1"/>
                </a:solidFill>
              </a:rPr>
              <a:t> </a:t>
            </a:r>
            <a:r>
              <a:rPr lang="en-US" sz="2000" b="1" dirty="0" err="1">
                <a:solidFill>
                  <a:schemeClr val="tx1"/>
                </a:solidFill>
              </a:rPr>
              <a:t>না</a:t>
            </a:r>
            <a:r>
              <a:rPr lang="en-US" sz="2000" b="1" dirty="0">
                <a:solidFill>
                  <a:schemeClr val="tx1"/>
                </a:solidFill>
              </a:rPr>
              <a:t>:</a:t>
            </a:r>
          </a:p>
          <a:p>
            <a:pPr marL="285750" indent="-285750">
              <a:lnSpc>
                <a:spcPct val="150000"/>
              </a:lnSpc>
              <a:buFont typeface="Arial" panose="020B0604020202020204" pitchFamily="34" charset="0"/>
              <a:buChar char="•"/>
            </a:pPr>
            <a:r>
              <a:rPr lang="en-US" sz="1600" dirty="0" err="1"/>
              <a:t>অপর্যাপ্ত</a:t>
            </a:r>
            <a:r>
              <a:rPr lang="en-US" sz="1600" dirty="0"/>
              <a:t> </a:t>
            </a:r>
            <a:r>
              <a:rPr lang="en-US" sz="1600" dirty="0" err="1"/>
              <a:t>পরিমানে</a:t>
            </a:r>
            <a:r>
              <a:rPr lang="en-US" sz="1600" dirty="0"/>
              <a:t> </a:t>
            </a:r>
            <a:r>
              <a:rPr lang="as-IN" sz="1600" dirty="0"/>
              <a:t>লার্ভিসাইড</a:t>
            </a:r>
            <a:r>
              <a:rPr lang="en-US" sz="1600" dirty="0"/>
              <a:t> </a:t>
            </a:r>
            <a:r>
              <a:rPr lang="en-US" sz="1600" dirty="0" err="1"/>
              <a:t>মেশানো</a:t>
            </a:r>
            <a:r>
              <a:rPr lang="en-US" sz="1600" dirty="0"/>
              <a:t>।</a:t>
            </a:r>
          </a:p>
          <a:p>
            <a:pPr marL="285750" indent="-285750">
              <a:lnSpc>
                <a:spcPct val="150000"/>
              </a:lnSpc>
              <a:buFont typeface="Arial" panose="020B0604020202020204" pitchFamily="34" charset="0"/>
              <a:buChar char="•"/>
            </a:pPr>
            <a:r>
              <a:rPr lang="en-US" sz="1600" dirty="0" err="1"/>
              <a:t>যেখানে</a:t>
            </a:r>
            <a:r>
              <a:rPr lang="en-US" sz="1600" dirty="0"/>
              <a:t> </a:t>
            </a:r>
            <a:r>
              <a:rPr lang="en-US" sz="1600" dirty="0" err="1"/>
              <a:t>পাত্র</a:t>
            </a:r>
            <a:r>
              <a:rPr lang="en-US" sz="1600" dirty="0"/>
              <a:t> </a:t>
            </a:r>
            <a:r>
              <a:rPr lang="en-US" sz="1600" dirty="0" err="1"/>
              <a:t>ধ্বংস</a:t>
            </a:r>
            <a:r>
              <a:rPr lang="en-US" sz="1600" dirty="0"/>
              <a:t> </a:t>
            </a:r>
            <a:r>
              <a:rPr lang="en-US" sz="1600" dirty="0" err="1"/>
              <a:t>করলেই</a:t>
            </a:r>
            <a:r>
              <a:rPr lang="en-US" sz="1600" dirty="0"/>
              <a:t> </a:t>
            </a:r>
            <a:r>
              <a:rPr lang="as-IN" sz="1600" dirty="0"/>
              <a:t>নিয়ন্ত্রণ</a:t>
            </a:r>
            <a:r>
              <a:rPr lang="en-US" sz="1600" dirty="0"/>
              <a:t> </a:t>
            </a:r>
            <a:r>
              <a:rPr lang="en-US" sz="1600" dirty="0" err="1"/>
              <a:t>করা</a:t>
            </a:r>
            <a:r>
              <a:rPr lang="en-US" sz="1600" dirty="0"/>
              <a:t> </a:t>
            </a:r>
            <a:r>
              <a:rPr lang="en-US" sz="1600" dirty="0" err="1"/>
              <a:t>যায</a:t>
            </a:r>
            <a:r>
              <a:rPr lang="en-US" sz="1600" dirty="0"/>
              <a:t>় </a:t>
            </a:r>
            <a:r>
              <a:rPr lang="en-US" sz="1600" dirty="0" err="1"/>
              <a:t>সেখানে</a:t>
            </a:r>
            <a:r>
              <a:rPr lang="en-US" sz="1600" dirty="0"/>
              <a:t> স্প্রে </a:t>
            </a:r>
            <a:r>
              <a:rPr lang="en-US" sz="1600" dirty="0" err="1"/>
              <a:t>করা</a:t>
            </a:r>
            <a:r>
              <a:rPr lang="en-US" sz="1600" dirty="0"/>
              <a:t>।</a:t>
            </a:r>
          </a:p>
          <a:p>
            <a:pPr marL="285750" indent="-285750">
              <a:lnSpc>
                <a:spcPct val="150000"/>
              </a:lnSpc>
              <a:buFont typeface="Arial" panose="020B0604020202020204" pitchFamily="34" charset="0"/>
              <a:buChar char="•"/>
            </a:pPr>
            <a:r>
              <a:rPr lang="en-US" sz="1600" dirty="0" err="1"/>
              <a:t>কোন</a:t>
            </a:r>
            <a:r>
              <a:rPr lang="bn-IN" sz="1600" dirty="0"/>
              <a:t>ো</a:t>
            </a:r>
            <a:r>
              <a:rPr lang="en-US" sz="1600" dirty="0"/>
              <a:t> </a:t>
            </a:r>
            <a:r>
              <a:rPr lang="en-US" sz="1600" dirty="0" err="1"/>
              <a:t>উচু</a:t>
            </a:r>
            <a:r>
              <a:rPr lang="en-US" sz="1600" dirty="0"/>
              <a:t> </a:t>
            </a:r>
            <a:r>
              <a:rPr lang="en-US" sz="1600" dirty="0" err="1"/>
              <a:t>জায়গায়</a:t>
            </a:r>
            <a:r>
              <a:rPr lang="en-US" sz="1600" dirty="0"/>
              <a:t> </a:t>
            </a:r>
            <a:r>
              <a:rPr lang="en-US" sz="1600" dirty="0" err="1"/>
              <a:t>দাঁড়িয়ে</a:t>
            </a:r>
            <a:r>
              <a:rPr lang="en-US" sz="1600" dirty="0"/>
              <a:t> বা </a:t>
            </a:r>
            <a:r>
              <a:rPr lang="en-US" sz="1600" dirty="0" err="1"/>
              <a:t>অনেক</a:t>
            </a:r>
            <a:r>
              <a:rPr lang="en-US" sz="1600" dirty="0"/>
              <a:t> </a:t>
            </a:r>
            <a:r>
              <a:rPr lang="en-US" sz="1600" dirty="0" err="1"/>
              <a:t>দূর</a:t>
            </a:r>
            <a:r>
              <a:rPr lang="en-US" sz="1600" dirty="0"/>
              <a:t> </a:t>
            </a:r>
            <a:r>
              <a:rPr lang="en-US" sz="1600" dirty="0" err="1"/>
              <a:t>থেকে</a:t>
            </a:r>
            <a:r>
              <a:rPr lang="en-US" sz="1600" dirty="0"/>
              <a:t> স্প্রে </a:t>
            </a:r>
            <a:r>
              <a:rPr lang="en-US" sz="1600" dirty="0" err="1"/>
              <a:t>করা</a:t>
            </a:r>
            <a:r>
              <a:rPr lang="en-US" sz="1600" dirty="0"/>
              <a:t> </a:t>
            </a:r>
            <a:r>
              <a:rPr lang="en-US" sz="1600" dirty="0" err="1"/>
              <a:t>যা</a:t>
            </a:r>
            <a:r>
              <a:rPr lang="en-US" sz="1600" dirty="0"/>
              <a:t> </a:t>
            </a:r>
            <a:r>
              <a:rPr lang="en-US" sz="1600" dirty="0" err="1"/>
              <a:t>পর্যাপ্ত</a:t>
            </a:r>
            <a:r>
              <a:rPr lang="en-US" sz="1600" dirty="0"/>
              <a:t> </a:t>
            </a:r>
            <a:r>
              <a:rPr lang="en-US" sz="1600" dirty="0" err="1"/>
              <a:t>পরিমাণে</a:t>
            </a:r>
            <a:r>
              <a:rPr lang="en-US" sz="1600" dirty="0"/>
              <a:t> </a:t>
            </a:r>
            <a:r>
              <a:rPr lang="en-US" sz="1600" dirty="0" err="1"/>
              <a:t>সঠিক</a:t>
            </a:r>
            <a:r>
              <a:rPr lang="en-US" sz="1600" dirty="0"/>
              <a:t> </a:t>
            </a:r>
            <a:r>
              <a:rPr lang="en-US" sz="1600" dirty="0" err="1"/>
              <a:t>জায়গায়</a:t>
            </a:r>
            <a:r>
              <a:rPr lang="en-US" sz="1600" dirty="0"/>
              <a:t> </a:t>
            </a:r>
            <a:r>
              <a:rPr lang="en-US" sz="1600" dirty="0" err="1"/>
              <a:t>পৌঁছায়</a:t>
            </a:r>
            <a:r>
              <a:rPr lang="en-US" sz="1600" dirty="0"/>
              <a:t> </a:t>
            </a:r>
            <a:r>
              <a:rPr lang="en-US" sz="1600" dirty="0" err="1"/>
              <a:t>না</a:t>
            </a:r>
            <a:r>
              <a:rPr lang="en-US" sz="1600" dirty="0"/>
              <a:t>।</a:t>
            </a:r>
          </a:p>
          <a:p>
            <a:pPr marL="285750" indent="-285750">
              <a:lnSpc>
                <a:spcPct val="150000"/>
              </a:lnSpc>
              <a:buFont typeface="Arial" panose="020B0604020202020204" pitchFamily="34" charset="0"/>
              <a:buChar char="•"/>
            </a:pPr>
            <a:r>
              <a:rPr lang="en-US" sz="1600" dirty="0" err="1"/>
              <a:t>শুকনো</a:t>
            </a:r>
            <a:r>
              <a:rPr lang="en-US" sz="1600" dirty="0"/>
              <a:t> </a:t>
            </a:r>
            <a:r>
              <a:rPr lang="en-US" sz="1600" dirty="0" err="1"/>
              <a:t>জায়গায়</a:t>
            </a:r>
            <a:r>
              <a:rPr lang="en-US" sz="1600" dirty="0"/>
              <a:t> স্প্রে </a:t>
            </a:r>
            <a:r>
              <a:rPr lang="en-US" sz="1600" dirty="0" err="1"/>
              <a:t>করা</a:t>
            </a:r>
            <a:r>
              <a:rPr lang="en-US" sz="1600" dirty="0"/>
              <a:t>।</a:t>
            </a:r>
          </a:p>
          <a:p>
            <a:pPr marL="285750" indent="-285750">
              <a:lnSpc>
                <a:spcPct val="150000"/>
              </a:lnSpc>
              <a:buFont typeface="Arial" panose="020B0604020202020204" pitchFamily="34" charset="0"/>
              <a:buChar char="•"/>
            </a:pPr>
            <a:r>
              <a:rPr lang="en-US" sz="1600" dirty="0" err="1"/>
              <a:t>কোনরকমে</a:t>
            </a:r>
            <a:r>
              <a:rPr lang="en-US" sz="1600" dirty="0"/>
              <a:t> </a:t>
            </a:r>
            <a:r>
              <a:rPr lang="en-US" sz="1600" dirty="0" err="1"/>
              <a:t>একবার</a:t>
            </a:r>
            <a:r>
              <a:rPr lang="en-US" sz="1600" dirty="0"/>
              <a:t> স্প্রে </a:t>
            </a:r>
            <a:r>
              <a:rPr lang="en-US" sz="1600" dirty="0" err="1"/>
              <a:t>করে</a:t>
            </a:r>
            <a:r>
              <a:rPr lang="en-US" sz="1600" dirty="0"/>
              <a:t> </a:t>
            </a:r>
            <a:r>
              <a:rPr lang="en-US" sz="1600" dirty="0" err="1"/>
              <a:t>পুনরায</a:t>
            </a:r>
            <a:r>
              <a:rPr lang="en-US" sz="1600" dirty="0"/>
              <a:t>় </a:t>
            </a:r>
            <a:r>
              <a:rPr lang="en-US" sz="1600" dirty="0" err="1"/>
              <a:t>সেই</a:t>
            </a:r>
            <a:r>
              <a:rPr lang="en-US" sz="1600" dirty="0"/>
              <a:t> </a:t>
            </a:r>
            <a:r>
              <a:rPr lang="en-US" sz="1600" dirty="0" err="1"/>
              <a:t>জায়গাটি</a:t>
            </a:r>
            <a:r>
              <a:rPr lang="en-US" sz="1600" dirty="0"/>
              <a:t> স্প্রে </a:t>
            </a:r>
            <a:r>
              <a:rPr lang="en-US" sz="1600" dirty="0" err="1"/>
              <a:t>করতে</a:t>
            </a:r>
            <a:r>
              <a:rPr lang="en-US" sz="1600" dirty="0"/>
              <a:t> </a:t>
            </a:r>
            <a:r>
              <a:rPr lang="en-US" sz="1600" dirty="0" err="1"/>
              <a:t>ভুলে</a:t>
            </a:r>
            <a:r>
              <a:rPr lang="en-US" sz="1600" dirty="0"/>
              <a:t> </a:t>
            </a:r>
            <a:r>
              <a:rPr lang="as-IN" sz="1600" dirty="0"/>
              <a:t>যাওয়া</a:t>
            </a:r>
            <a:r>
              <a:rPr lang="en-US" sz="1600" dirty="0"/>
              <a:t>।</a:t>
            </a:r>
          </a:p>
        </p:txBody>
      </p:sp>
      <p:sp>
        <p:nvSpPr>
          <p:cNvPr id="6" name="TextBox 5"/>
          <p:cNvSpPr txBox="1"/>
          <p:nvPr/>
        </p:nvSpPr>
        <p:spPr>
          <a:xfrm>
            <a:off x="5004048" y="5251510"/>
            <a:ext cx="3707918" cy="98142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lnSpc>
                <a:spcPct val="107000"/>
              </a:lnSpc>
            </a:pPr>
            <a:r>
              <a:rPr lang="en-US" b="1" dirty="0">
                <a:latin typeface="Nirmala UI" panose="020B0502040204020203" pitchFamily="34" charset="0"/>
                <a:ea typeface="Times New Roman" panose="02020603050405020304" pitchFamily="18" charset="0"/>
                <a:cs typeface="Times New Roman" panose="02020603050405020304" pitchFamily="18" charset="0"/>
              </a:rPr>
              <a:t>স্প্রে</a:t>
            </a:r>
            <a:r>
              <a:rPr lang="en-US" b="1" dirty="0">
                <a:latin typeface="Arial" panose="020B0604020202020204" pitchFamily="34" charset="0"/>
                <a:ea typeface="Times New Roman" panose="02020603050405020304" pitchFamily="18" charset="0"/>
                <a:cs typeface="Times New Roman" panose="02020603050405020304" pitchFamily="18" charset="0"/>
              </a:rPr>
              <a:t>- </a:t>
            </a:r>
            <a:r>
              <a:rPr lang="en-US" b="1" dirty="0" err="1">
                <a:latin typeface="Nirmala UI" panose="020B0502040204020203" pitchFamily="34" charset="0"/>
                <a:ea typeface="Times New Roman" panose="02020603050405020304" pitchFamily="18" charset="0"/>
                <a:cs typeface="Times New Roman" panose="02020603050405020304" pitchFamily="18" charset="0"/>
              </a:rPr>
              <a:t>কর্মী</a:t>
            </a:r>
            <a:r>
              <a:rPr lang="en-US" b="1" dirty="0">
                <a:latin typeface="Arial" panose="020B0604020202020204" pitchFamily="34" charset="0"/>
                <a:ea typeface="Times New Roman" panose="02020603050405020304" pitchFamily="18" charset="0"/>
                <a:cs typeface="Times New Roman" panose="02020603050405020304" pitchFamily="18" charset="0"/>
              </a:rPr>
              <a:t>, HTH </a:t>
            </a:r>
            <a:r>
              <a:rPr lang="as-IN" b="1" dirty="0"/>
              <a:t>দলের কর্মী</a:t>
            </a:r>
            <a:r>
              <a:rPr lang="en-US" b="1" dirty="0">
                <a:latin typeface="Arial" panose="020B0604020202020204" pitchFamily="34" charset="0"/>
                <a:ea typeface="Times New Roman" panose="02020603050405020304" pitchFamily="18" charset="0"/>
                <a:cs typeface="Times New Roman" panose="02020603050405020304" pitchFamily="18" charset="0"/>
              </a:rPr>
              <a:t> </a:t>
            </a:r>
            <a:endParaRPr lang="bn-IN" b="1" dirty="0">
              <a:latin typeface="Arial" panose="020B0604020202020204" pitchFamily="34" charset="0"/>
              <a:ea typeface="Times New Roman" panose="02020603050405020304" pitchFamily="18" charset="0"/>
              <a:cs typeface="Times New Roman" panose="02020603050405020304" pitchFamily="18" charset="0"/>
            </a:endParaRPr>
          </a:p>
          <a:p>
            <a:pPr algn="ctr">
              <a:lnSpc>
                <a:spcPct val="107000"/>
              </a:lnSpc>
            </a:pPr>
            <a:r>
              <a:rPr lang="en-US" b="1" dirty="0" err="1">
                <a:latin typeface="Nirmala UI" panose="020B0502040204020203" pitchFamily="34" charset="0"/>
                <a:ea typeface="Times New Roman" panose="02020603050405020304" pitchFamily="18" charset="0"/>
                <a:cs typeface="Times New Roman" panose="02020603050405020304" pitchFamily="18" charset="0"/>
              </a:rPr>
              <a:t>এবং</a:t>
            </a:r>
            <a:r>
              <a:rPr lang="bn-IN" b="1" dirty="0">
                <a:latin typeface="Arial" panose="020B0604020202020204" pitchFamily="34" charset="0"/>
                <a:ea typeface="Times New Roman" panose="02020603050405020304" pitchFamily="18" charset="0"/>
                <a:cs typeface="Times New Roman" panose="02020603050405020304" pitchFamily="18" charset="0"/>
              </a:rPr>
              <a:t> </a:t>
            </a:r>
            <a:r>
              <a:rPr lang="en-US" b="1" dirty="0" err="1">
                <a:latin typeface="Nirmala UI" panose="020B0502040204020203" pitchFamily="34" charset="0"/>
                <a:ea typeface="Times New Roman" panose="02020603050405020304" pitchFamily="18" charset="0"/>
                <a:cs typeface="Times New Roman" panose="02020603050405020304" pitchFamily="18" charset="0"/>
              </a:rPr>
              <a:t>সুপারভাইজারদের</a:t>
            </a:r>
            <a:r>
              <a:rPr lang="bn-IN" b="1" dirty="0">
                <a:latin typeface="Nirmala UI" panose="020B0502040204020203" pitchFamily="34" charset="0"/>
                <a:ea typeface="Times New Roman" panose="02020603050405020304" pitchFamily="18" charset="0"/>
                <a:cs typeface="Times New Roman" panose="02020603050405020304" pitchFamily="18" charset="0"/>
              </a:rPr>
              <a:t> </a:t>
            </a:r>
            <a:r>
              <a:rPr lang="en-US" b="1" dirty="0" err="1">
                <a:latin typeface="Nirmala UI" panose="020B0502040204020203" pitchFamily="34" charset="0"/>
                <a:ea typeface="Times New Roman" panose="02020603050405020304" pitchFamily="18" charset="0"/>
                <a:cs typeface="Times New Roman" panose="02020603050405020304" pitchFamily="18" charset="0"/>
              </a:rPr>
              <a:t>মধ্যে</a:t>
            </a:r>
            <a:r>
              <a:rPr lang="en-US" b="1" dirty="0">
                <a:latin typeface="Arial" panose="020B0604020202020204" pitchFamily="34" charset="0"/>
                <a:ea typeface="Times New Roman" panose="02020603050405020304" pitchFamily="18" charset="0"/>
                <a:cs typeface="Times New Roman" panose="02020603050405020304" pitchFamily="18" charset="0"/>
              </a:rPr>
              <a:t> </a:t>
            </a:r>
            <a:r>
              <a:rPr lang="en-US" b="1" dirty="0" err="1">
                <a:latin typeface="Nirmala UI" panose="020B0502040204020203" pitchFamily="34" charset="0"/>
                <a:ea typeface="Times New Roman" panose="02020603050405020304" pitchFamily="18" charset="0"/>
                <a:cs typeface="Times New Roman" panose="02020603050405020304" pitchFamily="18" charset="0"/>
              </a:rPr>
              <a:t>যোগাযোগ</a:t>
            </a:r>
            <a:r>
              <a:rPr lang="en-US" b="1" dirty="0">
                <a:latin typeface="Arial" panose="020B0604020202020204" pitchFamily="34" charset="0"/>
                <a:ea typeface="Times New Roman" panose="02020603050405020304" pitchFamily="18" charset="0"/>
                <a:cs typeface="Times New Roman" panose="02020603050405020304" pitchFamily="18" charset="0"/>
              </a:rPr>
              <a:t> </a:t>
            </a:r>
            <a:r>
              <a:rPr lang="en-US" b="1" dirty="0" err="1">
                <a:latin typeface="Nirmala UI" panose="020B0502040204020203" pitchFamily="34" charset="0"/>
                <a:ea typeface="Times New Roman" panose="02020603050405020304" pitchFamily="18" charset="0"/>
                <a:cs typeface="Times New Roman" panose="02020603050405020304" pitchFamily="18" charset="0"/>
              </a:rPr>
              <a:t>থাকাটা</a:t>
            </a:r>
            <a:r>
              <a:rPr lang="en-US" b="1" dirty="0">
                <a:latin typeface="Arial" panose="020B0604020202020204" pitchFamily="34" charset="0"/>
                <a:ea typeface="Times New Roman" panose="02020603050405020304" pitchFamily="18" charset="0"/>
                <a:cs typeface="Times New Roman" panose="02020603050405020304" pitchFamily="18" charset="0"/>
              </a:rPr>
              <a:t> </a:t>
            </a:r>
            <a:r>
              <a:rPr lang="en-US" b="1" dirty="0" err="1">
                <a:latin typeface="Nirmala UI" panose="020B0502040204020203" pitchFamily="34" charset="0"/>
                <a:ea typeface="Times New Roman" panose="02020603050405020304" pitchFamily="18" charset="0"/>
                <a:cs typeface="Times New Roman" panose="02020603050405020304" pitchFamily="18" charset="0"/>
              </a:rPr>
              <a:t>জরুরি</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0430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1225689"/>
            <a:ext cx="8208912" cy="4339650"/>
          </a:xfrm>
          <a:prstGeom prst="rect">
            <a:avLst/>
          </a:prstGeom>
        </p:spPr>
        <p:txBody>
          <a:bodyPr wrap="square">
            <a:spAutoFit/>
          </a:bodyPr>
          <a:lstStyle/>
          <a:p>
            <a:pPr>
              <a:lnSpc>
                <a:spcPct val="150000"/>
              </a:lnSpc>
            </a:pPr>
            <a:r>
              <a:rPr lang="as-IN" sz="2000" dirty="0">
                <a:solidFill>
                  <a:srgbClr val="222222"/>
                </a:solidFill>
                <a:latin typeface="Nirmala UI" panose="020B0502040204020203" pitchFamily="34" charset="0"/>
                <a:cs typeface="Nirmala UI" panose="020B0502040204020203" pitchFamily="34" charset="0"/>
              </a:rPr>
              <a:t>এডিস মশা বাড়ির ভেতরে আসবাবপত্রের </a:t>
            </a:r>
            <a:r>
              <a:rPr lang="bn-IN" sz="2000" dirty="0">
                <a:solidFill>
                  <a:srgbClr val="222222"/>
                </a:solidFill>
                <a:latin typeface="Nirmala UI" panose="020B0502040204020203" pitchFamily="34" charset="0"/>
                <a:cs typeface="Nirmala UI" panose="020B0502040204020203" pitchFamily="34" charset="0"/>
              </a:rPr>
              <a:t>নী</a:t>
            </a:r>
            <a:r>
              <a:rPr lang="as-IN" sz="2000" dirty="0">
                <a:solidFill>
                  <a:srgbClr val="222222"/>
                </a:solidFill>
                <a:latin typeface="Nirmala UI" panose="020B0502040204020203" pitchFamily="34" charset="0"/>
                <a:cs typeface="Nirmala UI" panose="020B0502040204020203" pitchFamily="34" charset="0"/>
              </a:rPr>
              <a:t>চে/ জামা কাপড় / পর্দা বা ঝুলন্ত জিনিসের প</a:t>
            </a:r>
            <a:r>
              <a:rPr lang="bn-IN" sz="2000" dirty="0">
                <a:solidFill>
                  <a:srgbClr val="222222"/>
                </a:solidFill>
                <a:latin typeface="Nirmala UI" panose="020B0502040204020203" pitchFamily="34" charset="0"/>
                <a:cs typeface="Nirmala UI" panose="020B0502040204020203" pitchFamily="34" charset="0"/>
              </a:rPr>
              <a:t>ি</a:t>
            </a:r>
            <a:r>
              <a:rPr lang="as-IN" sz="2000" dirty="0">
                <a:solidFill>
                  <a:srgbClr val="222222"/>
                </a:solidFill>
                <a:latin typeface="Nirmala UI" panose="020B0502040204020203" pitchFamily="34" charset="0"/>
                <a:cs typeface="Nirmala UI" panose="020B0502040204020203" pitchFamily="34" charset="0"/>
              </a:rPr>
              <a:t>ছনে</a:t>
            </a:r>
            <a:r>
              <a:rPr lang="en-US" sz="2000" dirty="0">
                <a:solidFill>
                  <a:srgbClr val="222222"/>
                </a:solidFill>
                <a:latin typeface="Nirmala UI" panose="020B0502040204020203" pitchFamily="34" charset="0"/>
                <a:cs typeface="Nirmala UI" panose="020B0502040204020203" pitchFamily="34" charset="0"/>
              </a:rPr>
              <a:t> </a:t>
            </a:r>
            <a:r>
              <a:rPr lang="as-IN" sz="2000" dirty="0">
                <a:latin typeface="Nirmala UI" panose="020B0502040204020203" pitchFamily="34" charset="0"/>
                <a:cs typeface="Nirmala UI" panose="020B0502040204020203" pitchFamily="34" charset="0"/>
              </a:rPr>
              <a:t>আশ্রয়</a:t>
            </a:r>
            <a:r>
              <a:rPr lang="en-US" sz="2000" dirty="0">
                <a:latin typeface="Nirmala UI" panose="020B0502040204020203" pitchFamily="34" charset="0"/>
                <a:cs typeface="Nirmala UI" panose="020B0502040204020203" pitchFamily="34" charset="0"/>
              </a:rPr>
              <a:t> </a:t>
            </a:r>
            <a:r>
              <a:rPr lang="as-IN" sz="2000" dirty="0">
                <a:solidFill>
                  <a:srgbClr val="222222"/>
                </a:solidFill>
                <a:latin typeface="Nirmala UI" panose="020B0502040204020203" pitchFamily="34" charset="0"/>
                <a:cs typeface="Nirmala UI" panose="020B0502040204020203" pitchFamily="34" charset="0"/>
              </a:rPr>
              <a:t>নেয়।</a:t>
            </a:r>
            <a:endParaRPr lang="en-US" sz="2000" dirty="0">
              <a:solidFill>
                <a:srgbClr val="222222"/>
              </a:solidFill>
              <a:latin typeface="Nirmala UI" panose="020B0502040204020203" pitchFamily="34" charset="0"/>
              <a:cs typeface="Nirmala UI" panose="020B0502040204020203" pitchFamily="34" charset="0"/>
            </a:endParaRPr>
          </a:p>
          <a:p>
            <a:pPr>
              <a:lnSpc>
                <a:spcPct val="150000"/>
              </a:lnSpc>
            </a:pPr>
            <a:endParaRPr lang="as-IN" sz="2000" dirty="0">
              <a:solidFill>
                <a:srgbClr val="222222"/>
              </a:solidFill>
              <a:latin typeface="Nirmala UI" panose="020B0502040204020203" pitchFamily="34" charset="0"/>
              <a:cs typeface="Nirmala UI" panose="020B0502040204020203" pitchFamily="34" charset="0"/>
            </a:endParaRPr>
          </a:p>
          <a:p>
            <a:pPr>
              <a:lnSpc>
                <a:spcPct val="150000"/>
              </a:lnSpc>
            </a:pPr>
            <a:r>
              <a:rPr lang="as-IN" sz="2000" dirty="0">
                <a:latin typeface="Nirmala UI" panose="020B0502040204020203" pitchFamily="34" charset="0"/>
                <a:cs typeface="Nirmala UI" panose="020B0502040204020203" pitchFamily="34" charset="0"/>
              </a:rPr>
              <a:t>তাই পূর্ণাঙ্গ মশার নিয়ন্ত্রণে ফগিং</a:t>
            </a:r>
            <a:r>
              <a:rPr lang="en-IN" sz="2000" dirty="0">
                <a:latin typeface="Nirmala UI" panose="020B0502040204020203" pitchFamily="34" charset="0"/>
                <a:cs typeface="Nirmala UI" panose="020B0502040204020203" pitchFamily="34" charset="0"/>
              </a:rPr>
              <a:t> </a:t>
            </a:r>
            <a:r>
              <a:rPr lang="as-IN" sz="2000" dirty="0">
                <a:latin typeface="Nirmala UI" panose="020B0502040204020203" pitchFamily="34" charset="0"/>
                <a:cs typeface="Nirmala UI" panose="020B0502040204020203" pitchFamily="34" charset="0"/>
              </a:rPr>
              <a:t>এর উপযোগিতা খুবই সামান্য। সেইজন‍্যেই থার্মাল ফগিং সাধারণত</a:t>
            </a:r>
            <a:r>
              <a:rPr lang="bn-IN" sz="2000" dirty="0">
                <a:latin typeface="Nirmala UI" panose="020B0502040204020203" pitchFamily="34" charset="0"/>
                <a:cs typeface="Nirmala UI" panose="020B0502040204020203" pitchFamily="34" charset="0"/>
              </a:rPr>
              <a:t>ঃ</a:t>
            </a:r>
            <a:r>
              <a:rPr lang="as-IN" sz="2000" dirty="0">
                <a:latin typeface="Nirmala UI" panose="020B0502040204020203" pitchFamily="34" charset="0"/>
                <a:cs typeface="Nirmala UI" panose="020B0502040204020203" pitchFamily="34" charset="0"/>
              </a:rPr>
              <a:t> সুপারিশ করা হয় না।</a:t>
            </a:r>
            <a:endParaRPr lang="en-US" sz="2000" dirty="0">
              <a:latin typeface="Nirmala UI" panose="020B0502040204020203" pitchFamily="34" charset="0"/>
              <a:cs typeface="Nirmala UI" panose="020B0502040204020203" pitchFamily="34" charset="0"/>
            </a:endParaRPr>
          </a:p>
          <a:p>
            <a:pPr>
              <a:lnSpc>
                <a:spcPct val="150000"/>
              </a:lnSpc>
            </a:pPr>
            <a:endParaRPr lang="as-IN" sz="2000" dirty="0">
              <a:latin typeface="Nirmala UI" panose="020B0502040204020203" pitchFamily="34" charset="0"/>
              <a:cs typeface="Nirmala UI" panose="020B0502040204020203" pitchFamily="34" charset="0"/>
            </a:endParaRPr>
          </a:p>
          <a:p>
            <a:pPr algn="just">
              <a:lnSpc>
                <a:spcPct val="150000"/>
              </a:lnSpc>
            </a:pPr>
            <a:r>
              <a:rPr lang="as-IN" sz="2000" dirty="0">
                <a:latin typeface="Nirmala UI" panose="020B0502040204020203" pitchFamily="34" charset="0"/>
                <a:cs typeface="Nirmala UI" panose="020B0502040204020203" pitchFamily="34" charset="0"/>
              </a:rPr>
              <a:t>যদিও বিশেষ কিছু ক্ষেত্রে থার্মাল ফগিং ব্যবহার করতে হয় সেই সময় </a:t>
            </a:r>
            <a:endParaRPr lang="en-US" sz="2000" dirty="0">
              <a:latin typeface="Nirmala UI" panose="020B0502040204020203" pitchFamily="34" charset="0"/>
              <a:cs typeface="Nirmala UI" panose="020B0502040204020203" pitchFamily="34" charset="0"/>
            </a:endParaRPr>
          </a:p>
          <a:p>
            <a:pPr algn="just">
              <a:lnSpc>
                <a:spcPct val="150000"/>
              </a:lnSpc>
            </a:pPr>
            <a:r>
              <a:rPr lang="en-IN" sz="2000" dirty="0" err="1">
                <a:latin typeface="Nirmala UI" panose="020B0502040204020203" pitchFamily="34" charset="0"/>
                <a:cs typeface="Nirmala UI" panose="020B0502040204020203" pitchFamily="34" charset="0"/>
              </a:rPr>
              <a:t>Cyphenothrin</a:t>
            </a:r>
            <a:r>
              <a:rPr lang="en-IN" sz="2000" dirty="0">
                <a:latin typeface="Nirmala UI" panose="020B0502040204020203" pitchFamily="34" charset="0"/>
                <a:cs typeface="Nirmala UI" panose="020B0502040204020203" pitchFamily="34" charset="0"/>
              </a:rPr>
              <a:t> </a:t>
            </a:r>
            <a:r>
              <a:rPr lang="as-IN" sz="2000" dirty="0">
                <a:latin typeface="Nirmala UI" panose="020B0502040204020203" pitchFamily="34" charset="0"/>
                <a:cs typeface="Nirmala UI" panose="020B0502040204020203" pitchFamily="34" charset="0"/>
              </a:rPr>
              <a:t>অথবা</a:t>
            </a:r>
            <a:r>
              <a:rPr lang="en-US" sz="2000" dirty="0">
                <a:latin typeface="Nirmala UI" panose="020B0502040204020203" pitchFamily="34" charset="0"/>
                <a:cs typeface="Nirmala UI" panose="020B0502040204020203" pitchFamily="34" charset="0"/>
              </a:rPr>
              <a:t> </a:t>
            </a:r>
            <a:r>
              <a:rPr lang="en-IN" sz="2000" dirty="0">
                <a:latin typeface="Nirmala UI" panose="020B0502040204020203" pitchFamily="34" charset="0"/>
                <a:cs typeface="Nirmala UI" panose="020B0502040204020203" pitchFamily="34" charset="0"/>
              </a:rPr>
              <a:t>technical Malathion</a:t>
            </a:r>
            <a:r>
              <a:rPr lang="bn-IN" sz="2000" dirty="0">
                <a:latin typeface="Nirmala UI" panose="020B0502040204020203" pitchFamily="34" charset="0"/>
                <a:cs typeface="Nirmala UI" panose="020B0502040204020203" pitchFamily="34" charset="0"/>
              </a:rPr>
              <a:t> </a:t>
            </a:r>
            <a:r>
              <a:rPr lang="en-IN" sz="2000" dirty="0">
                <a:latin typeface="Nirmala UI" panose="020B0502040204020203" pitchFamily="34" charset="0"/>
                <a:cs typeface="Nirmala UI" panose="020B0502040204020203" pitchFamily="34" charset="0"/>
              </a:rPr>
              <a:t>(</a:t>
            </a:r>
            <a:r>
              <a:rPr lang="as-IN" sz="2000" dirty="0">
                <a:latin typeface="Nirmala UI" panose="020B0502040204020203" pitchFamily="34" charset="0"/>
                <a:cs typeface="Nirmala UI" panose="020B0502040204020203" pitchFamily="34" charset="0"/>
              </a:rPr>
              <a:t>অন‍্য</a:t>
            </a:r>
            <a:r>
              <a:rPr lang="en-US" sz="2000" dirty="0">
                <a:latin typeface="Nirmala UI" panose="020B0502040204020203" pitchFamily="34" charset="0"/>
                <a:cs typeface="Nirmala UI" panose="020B0502040204020203" pitchFamily="34" charset="0"/>
              </a:rPr>
              <a:t> </a:t>
            </a:r>
            <a:r>
              <a:rPr lang="en-IN" sz="2000" dirty="0">
                <a:latin typeface="Nirmala UI" panose="020B0502040204020203" pitchFamily="34" charset="0"/>
                <a:cs typeface="Nirmala UI" panose="020B0502040204020203" pitchFamily="34" charset="0"/>
              </a:rPr>
              <a:t>formulations </a:t>
            </a:r>
            <a:r>
              <a:rPr lang="as-IN" sz="2000" dirty="0">
                <a:latin typeface="Nirmala UI" panose="020B0502040204020203" pitchFamily="34" charset="0"/>
                <a:cs typeface="Nirmala UI" panose="020B0502040204020203" pitchFamily="34" charset="0"/>
              </a:rPr>
              <a:t>নয়</a:t>
            </a:r>
            <a:r>
              <a:rPr lang="en-IN" sz="2000" dirty="0">
                <a:latin typeface="Nirmala UI" panose="020B0502040204020203" pitchFamily="34" charset="0"/>
                <a:cs typeface="Nirmala UI" panose="020B0502040204020203" pitchFamily="34" charset="0"/>
              </a:rPr>
              <a:t>)</a:t>
            </a:r>
            <a:r>
              <a:rPr lang="as-IN" sz="2000" dirty="0">
                <a:latin typeface="Nirmala UI" panose="020B0502040204020203" pitchFamily="34" charset="0"/>
                <a:cs typeface="Nirmala UI" panose="020B0502040204020203" pitchFamily="34" charset="0"/>
              </a:rPr>
              <a:t> দিয়েই ফগিং করা উচিত।</a:t>
            </a:r>
            <a:endParaRPr lang="as-IN" sz="2400" dirty="0">
              <a:latin typeface="Nirmala UI" panose="020B0502040204020203" pitchFamily="34" charset="0"/>
              <a:cs typeface="Nirmala UI" panose="020B0502040204020203" pitchFamily="34" charset="0"/>
            </a:endParaRPr>
          </a:p>
        </p:txBody>
      </p:sp>
      <p:sp>
        <p:nvSpPr>
          <p:cNvPr id="5" name="Title 1"/>
          <p:cNvSpPr>
            <a:spLocks noGrp="1"/>
          </p:cNvSpPr>
          <p:nvPr>
            <p:ph type="title"/>
          </p:nvPr>
        </p:nvSpPr>
        <p:spPr>
          <a:xfrm>
            <a:off x="467544" y="260648"/>
            <a:ext cx="6408712" cy="778098"/>
          </a:xfrm>
        </p:spPr>
        <p:style>
          <a:lnRef idx="1">
            <a:schemeClr val="accent3"/>
          </a:lnRef>
          <a:fillRef idx="2">
            <a:schemeClr val="accent3"/>
          </a:fillRef>
          <a:effectRef idx="1">
            <a:schemeClr val="accent3"/>
          </a:effectRef>
          <a:fontRef idx="minor">
            <a:schemeClr val="dk1"/>
          </a:fontRef>
        </p:style>
        <p:txBody>
          <a:bodyPr>
            <a:noAutofit/>
          </a:bodyPr>
          <a:lstStyle/>
          <a:p>
            <a:pPr algn="l"/>
            <a:r>
              <a:rPr lang="en-IN" sz="3200" b="1" dirty="0">
                <a:solidFill>
                  <a:srgbClr val="FF0000"/>
                </a:solidFill>
              </a:rPr>
              <a:t>Thermal fogging </a:t>
            </a:r>
            <a:r>
              <a:rPr lang="en-IN" sz="2400" b="1" dirty="0">
                <a:solidFill>
                  <a:srgbClr val="FF0000"/>
                </a:solidFill>
                <a:latin typeface="Nirmala UI" panose="020B0502040204020203" pitchFamily="34" charset="0"/>
                <a:cs typeface="Nirmala UI" panose="020B0502040204020203" pitchFamily="34" charset="0"/>
              </a:rPr>
              <a:t>(</a:t>
            </a:r>
            <a:r>
              <a:rPr lang="as-IN" sz="2400" b="1" dirty="0">
                <a:solidFill>
                  <a:srgbClr val="FF0000"/>
                </a:solidFill>
                <a:latin typeface="Nirmala UI" panose="020B0502040204020203" pitchFamily="34" charset="0"/>
                <a:cs typeface="Nirmala UI" panose="020B0502040204020203" pitchFamily="34" charset="0"/>
              </a:rPr>
              <a:t>থার্মাল ফগিং</a:t>
            </a:r>
            <a:r>
              <a:rPr lang="en-US" sz="2400" b="1" dirty="0">
                <a:solidFill>
                  <a:srgbClr val="FF0000"/>
                </a:solidFill>
                <a:latin typeface="Nirmala UI" panose="020B0502040204020203" pitchFamily="34" charset="0"/>
                <a:cs typeface="Nirmala UI" panose="020B0502040204020203" pitchFamily="34" charset="0"/>
              </a:rPr>
              <a:t>)</a:t>
            </a:r>
            <a:r>
              <a:rPr lang="bn-IN" sz="2400" b="1" dirty="0">
                <a:solidFill>
                  <a:srgbClr val="FF0000"/>
                </a:solidFill>
                <a:latin typeface="Nirmala UI" panose="020B0502040204020203" pitchFamily="34" charset="0"/>
                <a:cs typeface="Nirmala UI" panose="020B0502040204020203" pitchFamily="34" charset="0"/>
              </a:rPr>
              <a:t>.....১/৪</a:t>
            </a:r>
            <a:endParaRPr lang="en-IN" sz="3200" b="1" dirty="0">
              <a:solidFill>
                <a:srgbClr val="FF0000"/>
              </a:solidFill>
              <a:latin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836178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5"/>
            <a:ext cx="8229600" cy="3672408"/>
          </a:xfrm>
        </p:spPr>
        <p:txBody>
          <a:bodyPr>
            <a:normAutofit/>
          </a:bodyPr>
          <a:lstStyle/>
          <a:p>
            <a:pPr>
              <a:lnSpc>
                <a:spcPct val="170000"/>
              </a:lnSpc>
            </a:pPr>
            <a:r>
              <a:rPr lang="as-IN" sz="2000" dirty="0">
                <a:latin typeface="arial" panose="020B0604020202020204" pitchFamily="34" charset="0"/>
              </a:rPr>
              <a:t>ফগিং</a:t>
            </a:r>
            <a:r>
              <a:rPr lang="en-US" sz="2000" dirty="0">
                <a:latin typeface="arial" panose="020B0604020202020204" pitchFamily="34" charset="0"/>
              </a:rPr>
              <a:t> </a:t>
            </a:r>
            <a:r>
              <a:rPr lang="as-IN" sz="2000" dirty="0">
                <a:latin typeface="arial" panose="020B0604020202020204" pitchFamily="34" charset="0"/>
              </a:rPr>
              <a:t>সববসময়</a:t>
            </a:r>
            <a:r>
              <a:rPr lang="bn-IN" sz="2000" dirty="0">
                <a:latin typeface="arial" panose="020B0604020202020204" pitchFamily="34" charset="0"/>
              </a:rPr>
              <a:t> </a:t>
            </a:r>
            <a:r>
              <a:rPr lang="as-IN" sz="2000" dirty="0">
                <a:latin typeface="arial" panose="020B0604020202020204" pitchFamily="34" charset="0"/>
              </a:rPr>
              <a:t>হাওয়ার বিপরীত দিকে করা উচিত।</a:t>
            </a:r>
          </a:p>
          <a:p>
            <a:pPr>
              <a:lnSpc>
                <a:spcPct val="170000"/>
              </a:lnSpc>
            </a:pPr>
            <a:r>
              <a:rPr lang="as-IN" sz="2000" dirty="0">
                <a:latin typeface="arial" panose="020B0604020202020204" pitchFamily="34" charset="0"/>
              </a:rPr>
              <a:t>ফগিং</a:t>
            </a:r>
            <a:r>
              <a:rPr lang="en-US" sz="2000" dirty="0"/>
              <a:t> </a:t>
            </a:r>
            <a:r>
              <a:rPr lang="as-IN" sz="2000" dirty="0"/>
              <a:t>করার সময় পূর্ণাঙ্গ মশা যেসব জায়গায় ডিম</a:t>
            </a:r>
            <a:r>
              <a:rPr lang="en-US" sz="2000" dirty="0"/>
              <a:t> </a:t>
            </a:r>
            <a:r>
              <a:rPr lang="as-IN" sz="2000" dirty="0"/>
              <a:t>পাড়ে</a:t>
            </a:r>
            <a:r>
              <a:rPr lang="en-US" sz="2000" dirty="0"/>
              <a:t> </a:t>
            </a:r>
            <a:r>
              <a:rPr lang="as-IN" sz="2000" dirty="0"/>
              <a:t>বা জন্মের পর বিশ্রাম নেয়</a:t>
            </a:r>
            <a:r>
              <a:rPr lang="en-US" sz="2000" dirty="0"/>
              <a:t> </a:t>
            </a:r>
            <a:r>
              <a:rPr lang="as-IN" sz="2000" dirty="0"/>
              <a:t>যেমন </a:t>
            </a:r>
            <a:r>
              <a:rPr lang="bn-IN" sz="2000" dirty="0"/>
              <a:t>- </a:t>
            </a:r>
            <a:r>
              <a:rPr lang="as-IN" sz="2000" dirty="0"/>
              <a:t>বন্ধ </a:t>
            </a:r>
            <a:r>
              <a:rPr lang="bn-IN" sz="2000" dirty="0"/>
              <a:t>নর্দমা </a:t>
            </a:r>
            <a:r>
              <a:rPr lang="as-IN" sz="2000" dirty="0"/>
              <a:t>/ পানাপুকুর /</a:t>
            </a:r>
            <a:r>
              <a:rPr lang="bn-IN" sz="2000" dirty="0"/>
              <a:t> জমা </a:t>
            </a:r>
            <a:r>
              <a:rPr lang="as-IN" sz="2000" dirty="0"/>
              <a:t>জল</a:t>
            </a:r>
            <a:r>
              <a:rPr lang="en-US" sz="2000" dirty="0"/>
              <a:t> </a:t>
            </a:r>
            <a:r>
              <a:rPr lang="as-IN" sz="2000" dirty="0"/>
              <a:t>আছে</a:t>
            </a:r>
            <a:r>
              <a:rPr lang="en-US" sz="2000" dirty="0"/>
              <a:t> </a:t>
            </a:r>
            <a:r>
              <a:rPr lang="as-IN" sz="2000" dirty="0"/>
              <a:t>সেখানে</a:t>
            </a:r>
            <a:r>
              <a:rPr lang="en-US" sz="2000" dirty="0"/>
              <a:t> </a:t>
            </a:r>
            <a:r>
              <a:rPr lang="as-IN" sz="2000" dirty="0"/>
              <a:t>অবশ্যই </a:t>
            </a:r>
            <a:r>
              <a:rPr lang="en-US" sz="2400" dirty="0"/>
              <a:t>fogging </a:t>
            </a:r>
            <a:r>
              <a:rPr lang="as-IN" sz="2000" dirty="0"/>
              <a:t>করা উচিত।</a:t>
            </a:r>
          </a:p>
          <a:p>
            <a:pPr>
              <a:lnSpc>
                <a:spcPct val="170000"/>
              </a:lnSpc>
            </a:pPr>
            <a:r>
              <a:rPr lang="as-IN" sz="2000" dirty="0">
                <a:latin typeface="arial" panose="020B0604020202020204" pitchFamily="34" charset="0"/>
              </a:rPr>
              <a:t>ফগিং</a:t>
            </a:r>
            <a:r>
              <a:rPr lang="en-US" sz="2000" dirty="0"/>
              <a:t> </a:t>
            </a:r>
            <a:r>
              <a:rPr lang="as-IN" sz="2000" dirty="0"/>
              <a:t>মেশিনটি</a:t>
            </a:r>
            <a:r>
              <a:rPr lang="en-US" sz="2000" dirty="0"/>
              <a:t> </a:t>
            </a:r>
            <a:r>
              <a:rPr lang="as-IN" sz="2000" dirty="0"/>
              <a:t>চালিয়ে আড়াই থেকে তিন মিটার দূরে</a:t>
            </a:r>
            <a:r>
              <a:rPr lang="en-US" sz="2000" dirty="0"/>
              <a:t> </a:t>
            </a:r>
            <a:r>
              <a:rPr lang="as-IN" sz="2000" dirty="0"/>
              <a:t>চট্</a:t>
            </a:r>
            <a:r>
              <a:rPr lang="en-US" sz="2000" dirty="0"/>
              <a:t> </a:t>
            </a:r>
            <a:r>
              <a:rPr lang="as-IN" sz="2000" dirty="0"/>
              <a:t>করে একবার হাত চালিয়ে দেখুন হাতে ভিজে ভাব লাগছে কিনা।</a:t>
            </a:r>
          </a:p>
        </p:txBody>
      </p:sp>
      <p:sp>
        <p:nvSpPr>
          <p:cNvPr id="4" name="TextBox 3"/>
          <p:cNvSpPr txBox="1"/>
          <p:nvPr/>
        </p:nvSpPr>
        <p:spPr>
          <a:xfrm flipH="1">
            <a:off x="477888" y="5445224"/>
            <a:ext cx="8208912" cy="707886"/>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lvl="0" algn="ctr">
              <a:buNone/>
            </a:pPr>
            <a:r>
              <a:rPr lang="en-US" sz="2000" dirty="0">
                <a:solidFill>
                  <a:srgbClr val="0B21F5"/>
                </a:solidFill>
              </a:rPr>
              <a:t>The </a:t>
            </a:r>
            <a:r>
              <a:rPr lang="en-US" sz="2000" b="1" dirty="0">
                <a:solidFill>
                  <a:srgbClr val="0B21F5"/>
                </a:solidFill>
              </a:rPr>
              <a:t>technical specification</a:t>
            </a:r>
            <a:r>
              <a:rPr lang="en-US" sz="2000" dirty="0">
                <a:solidFill>
                  <a:srgbClr val="0B21F5"/>
                </a:solidFill>
              </a:rPr>
              <a:t> recommended for fogging machine should be of </a:t>
            </a:r>
            <a:r>
              <a:rPr lang="en-US" sz="2000" b="1" dirty="0">
                <a:solidFill>
                  <a:srgbClr val="0B21F5"/>
                </a:solidFill>
              </a:rPr>
              <a:t>BIS standard no. 14855 (Part 1): 2000</a:t>
            </a:r>
            <a:r>
              <a:rPr lang="en-US" sz="2000" dirty="0">
                <a:solidFill>
                  <a:srgbClr val="0B21F5"/>
                </a:solidFill>
              </a:rPr>
              <a:t> for Vector Control</a:t>
            </a:r>
            <a:endParaRPr lang="en-IN" sz="2000" dirty="0">
              <a:solidFill>
                <a:srgbClr val="0B21F5"/>
              </a:solidFill>
            </a:endParaRPr>
          </a:p>
        </p:txBody>
      </p:sp>
      <p:sp>
        <p:nvSpPr>
          <p:cNvPr id="5" name="Title 4"/>
          <p:cNvSpPr>
            <a:spLocks noGrp="1"/>
          </p:cNvSpPr>
          <p:nvPr>
            <p:ph type="title"/>
          </p:nvPr>
        </p:nvSpPr>
        <p:spPr>
          <a:xfrm>
            <a:off x="457200" y="274638"/>
            <a:ext cx="5698976" cy="634082"/>
          </a:xfrm>
        </p:spPr>
        <p:style>
          <a:lnRef idx="1">
            <a:schemeClr val="accent3"/>
          </a:lnRef>
          <a:fillRef idx="2">
            <a:schemeClr val="accent3"/>
          </a:fillRef>
          <a:effectRef idx="1">
            <a:schemeClr val="accent3"/>
          </a:effectRef>
          <a:fontRef idx="minor">
            <a:schemeClr val="dk1"/>
          </a:fontRef>
        </p:style>
        <p:txBody>
          <a:bodyPr>
            <a:noAutofit/>
          </a:bodyPr>
          <a:lstStyle/>
          <a:p>
            <a:pPr algn="l"/>
            <a:r>
              <a:rPr lang="bn-IN" sz="3200" b="1" dirty="0">
                <a:solidFill>
                  <a:srgbClr val="FF0000"/>
                </a:solidFill>
              </a:rPr>
              <a:t>কোথায় ফগিং করবেন ?</a:t>
            </a:r>
            <a:endParaRPr lang="en-US" sz="3200" b="1" dirty="0">
              <a:solidFill>
                <a:srgbClr val="FF0000"/>
              </a:solidFill>
            </a:endParaRPr>
          </a:p>
        </p:txBody>
      </p:sp>
    </p:spTree>
    <p:extLst>
      <p:ext uri="{BB962C8B-B14F-4D97-AF65-F5344CB8AC3E}">
        <p14:creationId xmlns:p14="http://schemas.microsoft.com/office/powerpoint/2010/main" val="2197389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556792"/>
            <a:ext cx="8208912" cy="4824536"/>
          </a:xfrm>
        </p:spPr>
        <p:txBody>
          <a:bodyPr>
            <a:noAutofit/>
          </a:bodyPr>
          <a:lstStyle/>
          <a:p>
            <a:pPr>
              <a:lnSpc>
                <a:spcPct val="170000"/>
              </a:lnSpc>
              <a:buClr>
                <a:srgbClr val="FF0000"/>
              </a:buClr>
              <a:buFont typeface="Wingdings" panose="05000000000000000000" pitchFamily="2" charset="2"/>
              <a:buChar char="Ø"/>
            </a:pPr>
            <a:r>
              <a:rPr lang="as-IN" sz="2000" dirty="0"/>
              <a:t>কোন সময় </a:t>
            </a:r>
            <a:r>
              <a:rPr lang="en-US" sz="2400" dirty="0"/>
              <a:t>fogging</a:t>
            </a:r>
            <a:r>
              <a:rPr lang="en-US" sz="2000" dirty="0"/>
              <a:t> </a:t>
            </a:r>
            <a:r>
              <a:rPr lang="as-IN" sz="2000" dirty="0"/>
              <a:t>করা উচিত</a:t>
            </a:r>
            <a:r>
              <a:rPr lang="bn-IN" sz="2000" dirty="0"/>
              <a:t> ?</a:t>
            </a:r>
            <a:r>
              <a:rPr lang="as-IN" sz="2000" dirty="0"/>
              <a:t>  </a:t>
            </a:r>
            <a:endParaRPr lang="bn-IN" sz="2000" dirty="0"/>
          </a:p>
          <a:p>
            <a:pPr marL="0" indent="0">
              <a:lnSpc>
                <a:spcPct val="114000"/>
              </a:lnSpc>
              <a:buClr>
                <a:srgbClr val="FF0000"/>
              </a:buClr>
              <a:buNone/>
            </a:pPr>
            <a:r>
              <a:rPr lang="bn-IN" sz="2000" dirty="0"/>
              <a:t>     </a:t>
            </a:r>
            <a:r>
              <a:rPr lang="as-IN" sz="2000" dirty="0"/>
              <a:t>ফগিং</a:t>
            </a:r>
            <a:r>
              <a:rPr lang="en-IN" sz="2000" dirty="0"/>
              <a:t> </a:t>
            </a:r>
            <a:r>
              <a:rPr lang="as-IN" sz="2000" dirty="0"/>
              <a:t>করার সঠিক সময় হলো শেষ বিকেল এবং সন্ধ্যের ঠিক আগে</a:t>
            </a:r>
            <a:endParaRPr lang="bn-IN" sz="2000" dirty="0"/>
          </a:p>
          <a:p>
            <a:pPr marL="0" indent="0">
              <a:lnSpc>
                <a:spcPct val="114000"/>
              </a:lnSpc>
              <a:buClr>
                <a:srgbClr val="FF0000"/>
              </a:buClr>
              <a:buNone/>
            </a:pPr>
            <a:r>
              <a:rPr lang="bn-IN" sz="2000" dirty="0"/>
              <a:t>      অথবা </a:t>
            </a:r>
            <a:r>
              <a:rPr lang="as-IN" sz="2000" dirty="0"/>
              <a:t> সকালে।</a:t>
            </a:r>
            <a:endParaRPr lang="bn-IN" sz="2000" dirty="0"/>
          </a:p>
          <a:p>
            <a:pPr marL="0" indent="0">
              <a:lnSpc>
                <a:spcPct val="114000"/>
              </a:lnSpc>
              <a:buClr>
                <a:srgbClr val="FF0000"/>
              </a:buClr>
              <a:buNone/>
            </a:pPr>
            <a:endParaRPr lang="bn-IN" sz="2000" dirty="0"/>
          </a:p>
          <a:p>
            <a:pPr>
              <a:lnSpc>
                <a:spcPct val="114000"/>
              </a:lnSpc>
              <a:buClr>
                <a:srgbClr val="FF0000"/>
              </a:buClr>
              <a:buFont typeface="Wingdings" panose="05000000000000000000" pitchFamily="2" charset="2"/>
              <a:buChar char="Ø"/>
            </a:pPr>
            <a:r>
              <a:rPr lang="as-IN" sz="2000" dirty="0"/>
              <a:t>খুব জোরে বাতাস বইলে বা ঝড়ের সময় অথবা বৃষ্টি পড়লে </a:t>
            </a:r>
            <a:r>
              <a:rPr lang="en-US" sz="2400" dirty="0"/>
              <a:t>fogging</a:t>
            </a:r>
            <a:r>
              <a:rPr lang="en-US" sz="2000" dirty="0"/>
              <a:t> </a:t>
            </a:r>
            <a:r>
              <a:rPr lang="as-IN" sz="2000" dirty="0"/>
              <a:t>করে কোন লাভ হয় না।</a:t>
            </a:r>
            <a:endParaRPr lang="bn-IN" sz="2000" dirty="0"/>
          </a:p>
          <a:p>
            <a:pPr>
              <a:lnSpc>
                <a:spcPct val="114000"/>
              </a:lnSpc>
              <a:buClr>
                <a:srgbClr val="FF0000"/>
              </a:buClr>
              <a:buFont typeface="Wingdings" panose="05000000000000000000" pitchFamily="2" charset="2"/>
              <a:buChar char="Ø"/>
            </a:pPr>
            <a:endParaRPr lang="bn-IN" sz="2000" dirty="0"/>
          </a:p>
          <a:p>
            <a:pPr>
              <a:lnSpc>
                <a:spcPct val="114000"/>
              </a:lnSpc>
              <a:buClr>
                <a:srgbClr val="FF0000"/>
              </a:buClr>
              <a:buFont typeface="Wingdings" panose="05000000000000000000" pitchFamily="2" charset="2"/>
              <a:buChar char="Ø"/>
            </a:pPr>
            <a:r>
              <a:rPr lang="en-US" sz="2400" dirty="0"/>
              <a:t>Fogging</a:t>
            </a:r>
            <a:r>
              <a:rPr lang="as-IN" sz="2000" dirty="0"/>
              <a:t> করার সময় যে গলিতে </a:t>
            </a:r>
            <a:r>
              <a:rPr lang="en-US" sz="2400" dirty="0"/>
              <a:t>fogging</a:t>
            </a:r>
            <a:r>
              <a:rPr lang="en-US" sz="2000" dirty="0"/>
              <a:t> </a:t>
            </a:r>
            <a:r>
              <a:rPr lang="as-IN" sz="2000" dirty="0"/>
              <a:t>করা হচ্ছে তার আশে পাশের বাড়ির জানালা খুলে রাখা উচিত। দূরের বাড়ি গুলির দরজা-জানলা বন্ধ রাখাই ভালো।</a:t>
            </a:r>
          </a:p>
          <a:p>
            <a:pPr marL="0" indent="0">
              <a:lnSpc>
                <a:spcPct val="170000"/>
              </a:lnSpc>
              <a:buNone/>
            </a:pPr>
            <a:br>
              <a:rPr lang="as-IN" sz="2000" dirty="0"/>
            </a:br>
            <a:endParaRPr lang="en-US" sz="2000" dirty="0"/>
          </a:p>
        </p:txBody>
      </p:sp>
      <p:sp>
        <p:nvSpPr>
          <p:cNvPr id="4" name="Title 1"/>
          <p:cNvSpPr txBox="1">
            <a:spLocks/>
          </p:cNvSpPr>
          <p:nvPr/>
        </p:nvSpPr>
        <p:spPr>
          <a:xfrm>
            <a:off x="467544" y="260648"/>
            <a:ext cx="6912768" cy="778098"/>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en-IN" sz="3600" b="1" dirty="0">
                <a:solidFill>
                  <a:srgbClr val="FF0000"/>
                </a:solidFill>
              </a:rPr>
              <a:t>Thermal fogging </a:t>
            </a:r>
            <a:r>
              <a:rPr lang="en-IN" sz="2800" b="1" dirty="0">
                <a:solidFill>
                  <a:srgbClr val="FF0000"/>
                </a:solidFill>
                <a:latin typeface="Nirmala UI" panose="020B0502040204020203" pitchFamily="34" charset="0"/>
                <a:cs typeface="Nirmala UI" panose="020B0502040204020203" pitchFamily="34" charset="0"/>
              </a:rPr>
              <a:t>(</a:t>
            </a:r>
            <a:r>
              <a:rPr lang="as-IN" sz="2800" b="1" dirty="0">
                <a:solidFill>
                  <a:srgbClr val="FF0000"/>
                </a:solidFill>
                <a:latin typeface="Nirmala UI" panose="020B0502040204020203" pitchFamily="34" charset="0"/>
                <a:cs typeface="Nirmala UI" panose="020B0502040204020203" pitchFamily="34" charset="0"/>
              </a:rPr>
              <a:t>থার্মাল ফগিং</a:t>
            </a:r>
            <a:r>
              <a:rPr lang="en-US" sz="2800" b="1" dirty="0">
                <a:solidFill>
                  <a:srgbClr val="FF0000"/>
                </a:solidFill>
                <a:latin typeface="Nirmala UI" panose="020B0502040204020203" pitchFamily="34" charset="0"/>
                <a:cs typeface="Nirmala UI" panose="020B0502040204020203" pitchFamily="34" charset="0"/>
              </a:rPr>
              <a:t>)</a:t>
            </a:r>
            <a:r>
              <a:rPr lang="bn-IN" sz="2800" b="1" dirty="0">
                <a:solidFill>
                  <a:srgbClr val="FF0000"/>
                </a:solidFill>
                <a:latin typeface="Nirmala UI" panose="020B0502040204020203" pitchFamily="34" charset="0"/>
                <a:cs typeface="Nirmala UI" panose="020B0502040204020203" pitchFamily="34" charset="0"/>
              </a:rPr>
              <a:t>.... ২/৪</a:t>
            </a:r>
            <a:endParaRPr lang="en-IN" sz="3600" b="1" dirty="0">
              <a:solidFill>
                <a:srgbClr val="FF0000"/>
              </a:solidFill>
              <a:latin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957408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176" y="277870"/>
            <a:ext cx="6039040" cy="77486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n-IN" b="1" dirty="0">
                <a:solidFill>
                  <a:srgbClr val="FF0000"/>
                </a:solidFill>
              </a:rPr>
              <a:t>Thermal fogging.....</a:t>
            </a:r>
            <a:r>
              <a:rPr lang="en-IN" sz="2800" b="1" dirty="0">
                <a:solidFill>
                  <a:srgbClr val="FF0000"/>
                </a:solidFill>
              </a:rPr>
              <a:t>(3/4)</a:t>
            </a:r>
            <a:endParaRPr lang="en-IN" b="1" dirty="0">
              <a:solidFill>
                <a:srgbClr val="FF0000"/>
              </a:solidFill>
            </a:endParaRPr>
          </a:p>
        </p:txBody>
      </p:sp>
      <p:sp>
        <p:nvSpPr>
          <p:cNvPr id="3" name="Content Placeholder 2"/>
          <p:cNvSpPr>
            <a:spLocks noGrp="1"/>
          </p:cNvSpPr>
          <p:nvPr>
            <p:ph idx="1"/>
          </p:nvPr>
        </p:nvSpPr>
        <p:spPr>
          <a:xfrm>
            <a:off x="457200" y="1357298"/>
            <a:ext cx="8003232" cy="685792"/>
          </a:xfrm>
        </p:spPr>
        <p:txBody>
          <a:bodyPr>
            <a:normAutofit fontScale="92500" lnSpcReduction="20000"/>
          </a:bodyPr>
          <a:lstStyle/>
          <a:p>
            <a:r>
              <a:rPr lang="en-US" sz="2400" b="1" dirty="0">
                <a:cs typeface="Arial" pitchFamily="34" charset="0"/>
              </a:rPr>
              <a:t>Time of fogging for dengue/ </a:t>
            </a:r>
            <a:r>
              <a:rPr lang="en-US" sz="2400" b="1" dirty="0" err="1">
                <a:cs typeface="Arial" pitchFamily="34" charset="0"/>
              </a:rPr>
              <a:t>chikungunya</a:t>
            </a:r>
            <a:r>
              <a:rPr lang="en-US" sz="2400" b="1" dirty="0">
                <a:cs typeface="Arial" pitchFamily="34" charset="0"/>
              </a:rPr>
              <a:t> : </a:t>
            </a:r>
            <a:r>
              <a:rPr lang="en-US" sz="2400" dirty="0">
                <a:cs typeface="Arial" pitchFamily="34" charset="0"/>
              </a:rPr>
              <a:t>early morning to early evening.</a:t>
            </a:r>
            <a:endParaRPr lang="en-IN" sz="2400" dirty="0">
              <a:cs typeface="Arial" pitchFamily="34" charset="0"/>
            </a:endParaRPr>
          </a:p>
          <a:p>
            <a:endParaRPr lang="en-IN" sz="2400" dirty="0">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20317259"/>
              </p:ext>
            </p:extLst>
          </p:nvPr>
        </p:nvGraphicFramePr>
        <p:xfrm>
          <a:off x="821505" y="2132856"/>
          <a:ext cx="7500990" cy="2249469"/>
        </p:xfrm>
        <a:graphic>
          <a:graphicData uri="http://schemas.openxmlformats.org/drawingml/2006/table">
            <a:tbl>
              <a:tblPr/>
              <a:tblGrid>
                <a:gridCol w="1917374">
                  <a:extLst>
                    <a:ext uri="{9D8B030D-6E8A-4147-A177-3AD203B41FA5}">
                      <a16:colId xmlns:a16="http://schemas.microsoft.com/office/drawing/2014/main" val="20000"/>
                    </a:ext>
                  </a:extLst>
                </a:gridCol>
                <a:gridCol w="1892569">
                  <a:extLst>
                    <a:ext uri="{9D8B030D-6E8A-4147-A177-3AD203B41FA5}">
                      <a16:colId xmlns:a16="http://schemas.microsoft.com/office/drawing/2014/main" val="20001"/>
                    </a:ext>
                  </a:extLst>
                </a:gridCol>
                <a:gridCol w="1405031">
                  <a:extLst>
                    <a:ext uri="{9D8B030D-6E8A-4147-A177-3AD203B41FA5}">
                      <a16:colId xmlns:a16="http://schemas.microsoft.com/office/drawing/2014/main" val="20002"/>
                    </a:ext>
                  </a:extLst>
                </a:gridCol>
                <a:gridCol w="2286016">
                  <a:extLst>
                    <a:ext uri="{9D8B030D-6E8A-4147-A177-3AD203B41FA5}">
                      <a16:colId xmlns:a16="http://schemas.microsoft.com/office/drawing/2014/main" val="20003"/>
                    </a:ext>
                  </a:extLst>
                </a:gridCol>
              </a:tblGrid>
              <a:tr h="571504">
                <a:tc>
                  <a:txBody>
                    <a:bodyPr/>
                    <a:lstStyle/>
                    <a:p>
                      <a:pPr algn="just">
                        <a:lnSpc>
                          <a:spcPct val="100000"/>
                        </a:lnSpc>
                        <a:spcAft>
                          <a:spcPts val="0"/>
                        </a:spcAft>
                      </a:pPr>
                      <a:r>
                        <a:rPr lang="en-US" sz="2000" b="1" dirty="0">
                          <a:solidFill>
                            <a:schemeClr val="tx1"/>
                          </a:solidFill>
                          <a:latin typeface="+mn-lt"/>
                          <a:ea typeface="Times New Roman"/>
                          <a:cs typeface="Arial" pitchFamily="34" charset="0"/>
                        </a:rPr>
                        <a:t>Climatic </a:t>
                      </a:r>
                      <a:endParaRPr lang="en-IN" sz="2000" dirty="0">
                        <a:solidFill>
                          <a:schemeClr val="tx1"/>
                        </a:solidFill>
                        <a:latin typeface="+mn-lt"/>
                        <a:ea typeface="Times New Roman"/>
                        <a:cs typeface="Arial" pitchFamily="34" charset="0"/>
                      </a:endParaRPr>
                    </a:p>
                    <a:p>
                      <a:pPr algn="just">
                        <a:lnSpc>
                          <a:spcPct val="100000"/>
                        </a:lnSpc>
                        <a:spcAft>
                          <a:spcPts val="0"/>
                        </a:spcAft>
                      </a:pPr>
                      <a:r>
                        <a:rPr lang="en-US" sz="2000" b="1" dirty="0">
                          <a:solidFill>
                            <a:schemeClr val="tx1"/>
                          </a:solidFill>
                          <a:latin typeface="+mn-lt"/>
                          <a:ea typeface="Times New Roman"/>
                          <a:cs typeface="Arial" pitchFamily="34" charset="0"/>
                        </a:rPr>
                        <a:t>condition</a:t>
                      </a:r>
                      <a:endParaRPr lang="en-IN" sz="2000" dirty="0">
                        <a:solidFill>
                          <a:schemeClr val="tx1"/>
                        </a:solidFill>
                        <a:latin typeface="+mn-lt"/>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000" b="1" dirty="0">
                          <a:solidFill>
                            <a:schemeClr val="tx1"/>
                          </a:solidFill>
                          <a:latin typeface="+mn-lt"/>
                          <a:ea typeface="Times New Roman"/>
                          <a:cs typeface="Arial" pitchFamily="34" charset="0"/>
                        </a:rPr>
                        <a:t>Most </a:t>
                      </a:r>
                      <a:r>
                        <a:rPr lang="en-US" sz="2000" b="1" dirty="0" err="1">
                          <a:solidFill>
                            <a:schemeClr val="tx1"/>
                          </a:solidFill>
                          <a:latin typeface="+mn-lt"/>
                          <a:ea typeface="Times New Roman"/>
                          <a:cs typeface="Arial" pitchFamily="34" charset="0"/>
                        </a:rPr>
                        <a:t>favourable</a:t>
                      </a:r>
                      <a:r>
                        <a:rPr lang="en-US" sz="2000" b="1" dirty="0">
                          <a:solidFill>
                            <a:schemeClr val="tx1"/>
                          </a:solidFill>
                          <a:latin typeface="+mn-lt"/>
                          <a:ea typeface="Times New Roman"/>
                          <a:cs typeface="Arial" pitchFamily="34" charset="0"/>
                        </a:rPr>
                        <a:t> conditions</a:t>
                      </a:r>
                      <a:endParaRPr lang="en-IN" sz="2000" dirty="0">
                        <a:solidFill>
                          <a:schemeClr val="tx1"/>
                        </a:solidFill>
                        <a:latin typeface="+mn-lt"/>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000" b="1" dirty="0">
                          <a:solidFill>
                            <a:schemeClr val="tx1"/>
                          </a:solidFill>
                          <a:latin typeface="+mn-lt"/>
                          <a:ea typeface="Times New Roman"/>
                          <a:cs typeface="Arial" pitchFamily="34" charset="0"/>
                        </a:rPr>
                        <a:t>Average</a:t>
                      </a:r>
                      <a:endParaRPr lang="en-IN" sz="2000" dirty="0">
                        <a:solidFill>
                          <a:schemeClr val="tx1"/>
                        </a:solidFill>
                        <a:latin typeface="+mn-lt"/>
                        <a:ea typeface="Times New Roman"/>
                        <a:cs typeface="Arial" pitchFamily="34" charset="0"/>
                      </a:endParaRPr>
                    </a:p>
                    <a:p>
                      <a:pPr algn="just">
                        <a:lnSpc>
                          <a:spcPct val="100000"/>
                        </a:lnSpc>
                        <a:spcAft>
                          <a:spcPts val="0"/>
                        </a:spcAft>
                      </a:pPr>
                      <a:r>
                        <a:rPr lang="en-US" sz="2000" b="1" dirty="0">
                          <a:solidFill>
                            <a:schemeClr val="tx1"/>
                          </a:solidFill>
                          <a:latin typeface="+mn-lt"/>
                          <a:ea typeface="Times New Roman"/>
                          <a:cs typeface="Arial" pitchFamily="34" charset="0"/>
                        </a:rPr>
                        <a:t>conditions</a:t>
                      </a:r>
                      <a:endParaRPr lang="en-IN" sz="2000" dirty="0">
                        <a:solidFill>
                          <a:schemeClr val="tx1"/>
                        </a:solidFill>
                        <a:latin typeface="+mn-lt"/>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000" b="1" dirty="0" err="1">
                          <a:solidFill>
                            <a:schemeClr val="tx1"/>
                          </a:solidFill>
                          <a:latin typeface="+mn-lt"/>
                          <a:ea typeface="Times New Roman"/>
                          <a:cs typeface="Arial" pitchFamily="34" charset="0"/>
                        </a:rPr>
                        <a:t>Unfavourable</a:t>
                      </a:r>
                      <a:endParaRPr lang="en-IN" sz="2000" dirty="0">
                        <a:solidFill>
                          <a:schemeClr val="tx1"/>
                        </a:solidFill>
                        <a:latin typeface="+mn-lt"/>
                        <a:ea typeface="Times New Roman"/>
                        <a:cs typeface="Arial" pitchFamily="34" charset="0"/>
                      </a:endParaRPr>
                    </a:p>
                    <a:p>
                      <a:pPr algn="just">
                        <a:lnSpc>
                          <a:spcPct val="100000"/>
                        </a:lnSpc>
                        <a:spcAft>
                          <a:spcPts val="0"/>
                        </a:spcAft>
                      </a:pPr>
                      <a:r>
                        <a:rPr lang="en-US" sz="2000" b="1" dirty="0">
                          <a:solidFill>
                            <a:schemeClr val="tx1"/>
                          </a:solidFill>
                          <a:latin typeface="+mn-lt"/>
                          <a:ea typeface="Times New Roman"/>
                          <a:cs typeface="Arial" pitchFamily="34" charset="0"/>
                        </a:rPr>
                        <a:t>condition</a:t>
                      </a:r>
                      <a:endParaRPr lang="en-IN" sz="2000" dirty="0">
                        <a:solidFill>
                          <a:schemeClr val="tx1"/>
                        </a:solidFill>
                        <a:latin typeface="+mn-lt"/>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25469">
                <a:tc>
                  <a:txBody>
                    <a:bodyPr/>
                    <a:lstStyle/>
                    <a:p>
                      <a:pPr algn="just">
                        <a:lnSpc>
                          <a:spcPct val="150000"/>
                        </a:lnSpc>
                        <a:spcAft>
                          <a:spcPts val="0"/>
                        </a:spcAft>
                      </a:pPr>
                      <a:r>
                        <a:rPr lang="en-US" sz="2000" dirty="0">
                          <a:solidFill>
                            <a:schemeClr val="tx1"/>
                          </a:solidFill>
                          <a:latin typeface="+mn-lt"/>
                          <a:ea typeface="Times New Roman"/>
                          <a:cs typeface="Arial" pitchFamily="34" charset="0"/>
                        </a:rPr>
                        <a:t>Wind</a:t>
                      </a:r>
                      <a:endParaRPr lang="en-IN" sz="2000" dirty="0">
                        <a:solidFill>
                          <a:schemeClr val="tx1"/>
                        </a:solidFill>
                        <a:latin typeface="+mn-lt"/>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000" dirty="0">
                          <a:solidFill>
                            <a:schemeClr val="tx1"/>
                          </a:solidFill>
                          <a:latin typeface="+mn-lt"/>
                          <a:ea typeface="Times New Roman"/>
                          <a:cs typeface="Arial" pitchFamily="34" charset="0"/>
                        </a:rPr>
                        <a:t>Steady, between 3-13 km/hr </a:t>
                      </a:r>
                      <a:endParaRPr lang="en-IN" sz="2000" dirty="0">
                        <a:solidFill>
                          <a:schemeClr val="tx1"/>
                        </a:solidFill>
                        <a:latin typeface="+mn-lt"/>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000" dirty="0">
                          <a:solidFill>
                            <a:schemeClr val="tx1"/>
                          </a:solidFill>
                          <a:latin typeface="+mn-lt"/>
                          <a:ea typeface="Times New Roman"/>
                          <a:cs typeface="Arial" pitchFamily="34" charset="0"/>
                        </a:rPr>
                        <a:t>0-3 km/hr</a:t>
                      </a:r>
                      <a:endParaRPr lang="en-IN" sz="2000" dirty="0">
                        <a:solidFill>
                          <a:schemeClr val="tx1"/>
                        </a:solidFill>
                        <a:latin typeface="+mn-lt"/>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000" dirty="0">
                          <a:solidFill>
                            <a:schemeClr val="tx1"/>
                          </a:solidFill>
                          <a:latin typeface="+mn-lt"/>
                          <a:ea typeface="Times New Roman"/>
                          <a:cs typeface="Arial" pitchFamily="34" charset="0"/>
                        </a:rPr>
                        <a:t>Medium to strong, over 13 km/hr</a:t>
                      </a:r>
                      <a:endParaRPr lang="en-IN" sz="2000" dirty="0">
                        <a:solidFill>
                          <a:schemeClr val="tx1"/>
                        </a:solidFill>
                        <a:latin typeface="+mn-lt"/>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9458">
                <a:tc>
                  <a:txBody>
                    <a:bodyPr/>
                    <a:lstStyle/>
                    <a:p>
                      <a:pPr algn="just">
                        <a:lnSpc>
                          <a:spcPct val="150000"/>
                        </a:lnSpc>
                        <a:spcAft>
                          <a:spcPts val="0"/>
                        </a:spcAft>
                      </a:pPr>
                      <a:r>
                        <a:rPr lang="en-US" sz="2000" dirty="0">
                          <a:solidFill>
                            <a:schemeClr val="tx1"/>
                          </a:solidFill>
                          <a:latin typeface="+mn-lt"/>
                          <a:ea typeface="Times New Roman"/>
                          <a:cs typeface="Arial" pitchFamily="34" charset="0"/>
                        </a:rPr>
                        <a:t>Rain</a:t>
                      </a:r>
                      <a:endParaRPr lang="en-IN" sz="2000" dirty="0">
                        <a:solidFill>
                          <a:schemeClr val="tx1"/>
                        </a:solidFill>
                        <a:latin typeface="+mn-lt"/>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a:solidFill>
                            <a:schemeClr val="tx1"/>
                          </a:solidFill>
                          <a:latin typeface="+mn-lt"/>
                          <a:ea typeface="Times New Roman"/>
                          <a:cs typeface="Arial" pitchFamily="34" charset="0"/>
                        </a:rPr>
                        <a:t>No rain</a:t>
                      </a:r>
                      <a:endParaRPr lang="en-IN" sz="2000">
                        <a:solidFill>
                          <a:schemeClr val="tx1"/>
                        </a:solidFill>
                        <a:latin typeface="+mn-lt"/>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chemeClr val="tx1"/>
                          </a:solidFill>
                          <a:latin typeface="+mn-lt"/>
                          <a:ea typeface="Times New Roman"/>
                          <a:cs typeface="Arial" pitchFamily="34" charset="0"/>
                        </a:rPr>
                        <a:t>No rain</a:t>
                      </a:r>
                      <a:endParaRPr lang="en-IN" sz="2000" dirty="0">
                        <a:solidFill>
                          <a:schemeClr val="tx1"/>
                        </a:solidFill>
                        <a:latin typeface="+mn-lt"/>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chemeClr val="tx1"/>
                          </a:solidFill>
                          <a:latin typeface="+mn-lt"/>
                          <a:ea typeface="Times New Roman"/>
                          <a:cs typeface="Arial" pitchFamily="34" charset="0"/>
                        </a:rPr>
                        <a:t>Heavy rain</a:t>
                      </a:r>
                      <a:endParaRPr lang="en-IN" sz="2000" dirty="0">
                        <a:solidFill>
                          <a:schemeClr val="tx1"/>
                        </a:solidFill>
                        <a:latin typeface="+mn-lt"/>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9458">
                <a:tc>
                  <a:txBody>
                    <a:bodyPr/>
                    <a:lstStyle/>
                    <a:p>
                      <a:pPr algn="just">
                        <a:lnSpc>
                          <a:spcPct val="150000"/>
                        </a:lnSpc>
                        <a:spcAft>
                          <a:spcPts val="0"/>
                        </a:spcAft>
                      </a:pPr>
                      <a:r>
                        <a:rPr lang="en-US" sz="2000">
                          <a:solidFill>
                            <a:schemeClr val="tx1"/>
                          </a:solidFill>
                          <a:latin typeface="+mn-lt"/>
                          <a:ea typeface="Times New Roman"/>
                          <a:cs typeface="Arial" pitchFamily="34" charset="0"/>
                        </a:rPr>
                        <a:t>Temperature</a:t>
                      </a:r>
                      <a:endParaRPr lang="en-IN" sz="2000">
                        <a:solidFill>
                          <a:schemeClr val="tx1"/>
                        </a:solidFill>
                        <a:latin typeface="+mn-lt"/>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a:solidFill>
                            <a:schemeClr val="tx1"/>
                          </a:solidFill>
                          <a:latin typeface="+mn-lt"/>
                          <a:ea typeface="Times New Roman"/>
                          <a:cs typeface="Arial" pitchFamily="34" charset="0"/>
                        </a:rPr>
                        <a:t>Mild</a:t>
                      </a:r>
                      <a:endParaRPr lang="en-IN" sz="2000">
                        <a:solidFill>
                          <a:schemeClr val="tx1"/>
                        </a:solidFill>
                        <a:latin typeface="+mn-lt"/>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chemeClr val="tx1"/>
                          </a:solidFill>
                          <a:latin typeface="+mn-lt"/>
                          <a:ea typeface="Times New Roman"/>
                          <a:cs typeface="Arial" pitchFamily="34" charset="0"/>
                        </a:rPr>
                        <a:t>Mild</a:t>
                      </a:r>
                      <a:endParaRPr lang="en-IN" sz="2000" dirty="0">
                        <a:solidFill>
                          <a:schemeClr val="tx1"/>
                        </a:solidFill>
                        <a:latin typeface="+mn-lt"/>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just">
                        <a:lnSpc>
                          <a:spcPct val="150000"/>
                        </a:lnSpc>
                        <a:spcAft>
                          <a:spcPts val="0"/>
                        </a:spcAft>
                        <a:tabLst>
                          <a:tab pos="2171700" algn="l"/>
                        </a:tabLst>
                      </a:pPr>
                      <a:r>
                        <a:rPr lang="en-US" sz="2000" dirty="0">
                          <a:solidFill>
                            <a:schemeClr val="tx1"/>
                          </a:solidFill>
                          <a:latin typeface="+mn-lt"/>
                          <a:ea typeface="Times New Roman"/>
                          <a:cs typeface="Arial" pitchFamily="34" charset="0"/>
                        </a:rPr>
                        <a:t>Hot</a:t>
                      </a:r>
                      <a:endParaRPr lang="en-IN" sz="2000" dirty="0">
                        <a:solidFill>
                          <a:schemeClr val="tx1"/>
                        </a:solidFill>
                        <a:latin typeface="+mn-lt"/>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26" name="Rectangle 2"/>
          <p:cNvSpPr>
            <a:spLocks noChangeArrowheads="1"/>
          </p:cNvSpPr>
          <p:nvPr/>
        </p:nvSpPr>
        <p:spPr bwMode="auto">
          <a:xfrm>
            <a:off x="395791" y="4845496"/>
            <a:ext cx="8424681"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spcBef>
                <a:spcPct val="0"/>
              </a:spcBef>
              <a:buClrTx/>
              <a:buSzTx/>
              <a:buFontTx/>
              <a:buChar char="•"/>
              <a:tabLst/>
            </a:pPr>
            <a:r>
              <a:rPr kumimoji="0" lang="en-US" sz="1600" b="0" i="0" u="none" strike="noStrike" cap="none" normalizeH="0" baseline="0" dirty="0">
                <a:ln>
                  <a:noFill/>
                </a:ln>
                <a:solidFill>
                  <a:srgbClr val="0B21F5"/>
                </a:solidFill>
                <a:effectLst/>
                <a:ea typeface="Times New Roman" pitchFamily="18" charset="0"/>
                <a:cs typeface="Times New Roman" pitchFamily="18" charset="0"/>
              </a:rPr>
              <a:t> </a:t>
            </a:r>
            <a:r>
              <a:rPr kumimoji="0" lang="en-US" sz="2000" b="0" i="0" u="none" strike="noStrike" cap="none" normalizeH="0" baseline="0" dirty="0">
                <a:ln>
                  <a:noFill/>
                </a:ln>
                <a:solidFill>
                  <a:srgbClr val="0B21F5"/>
                </a:solidFill>
                <a:effectLst/>
                <a:ea typeface="Times New Roman" pitchFamily="18" charset="0"/>
                <a:cs typeface="Times New Roman" pitchFamily="18" charset="0"/>
              </a:rPr>
              <a:t>An optimum wind speed of between 3 and 13 </a:t>
            </a:r>
            <a:r>
              <a:rPr lang="en-US" sz="2000" dirty="0">
                <a:solidFill>
                  <a:srgbClr val="0B21F5"/>
                </a:solidFill>
                <a:ea typeface="Times New Roman" pitchFamily="18" charset="0"/>
                <a:cs typeface="Times New Roman" pitchFamily="18" charset="0"/>
              </a:rPr>
              <a:t>k</a:t>
            </a:r>
            <a:r>
              <a:rPr kumimoji="0" lang="en-US" sz="2000" b="0" i="0" u="none" strike="noStrike" cap="none" normalizeH="0" baseline="0" dirty="0">
                <a:ln>
                  <a:noFill/>
                </a:ln>
                <a:solidFill>
                  <a:srgbClr val="0B21F5"/>
                </a:solidFill>
                <a:effectLst/>
                <a:ea typeface="Times New Roman" pitchFamily="18" charset="0"/>
                <a:cs typeface="Times New Roman" pitchFamily="18" charset="0"/>
              </a:rPr>
              <a:t>m/</a:t>
            </a:r>
            <a:r>
              <a:rPr kumimoji="0" lang="en-US" sz="2000" b="0" i="0" u="none" strike="noStrike" cap="none" normalizeH="0" baseline="0" dirty="0" err="1">
                <a:ln>
                  <a:noFill/>
                </a:ln>
                <a:solidFill>
                  <a:srgbClr val="0B21F5"/>
                </a:solidFill>
                <a:effectLst/>
                <a:ea typeface="Times New Roman" pitchFamily="18" charset="0"/>
                <a:cs typeface="Times New Roman" pitchFamily="18" charset="0"/>
              </a:rPr>
              <a:t>hr</a:t>
            </a:r>
            <a:r>
              <a:rPr kumimoji="0" lang="en-US" sz="2000" b="0" i="0" u="none" strike="noStrike" cap="none" normalizeH="0" baseline="0" dirty="0">
                <a:ln>
                  <a:noFill/>
                </a:ln>
                <a:solidFill>
                  <a:srgbClr val="0B21F5"/>
                </a:solidFill>
                <a:effectLst/>
                <a:ea typeface="Times New Roman" pitchFamily="18" charset="0"/>
                <a:cs typeface="Times New Roman" pitchFamily="18" charset="0"/>
              </a:rPr>
              <a:t> enables the spray to</a:t>
            </a:r>
            <a:endParaRPr kumimoji="0" lang="bn-IN" sz="2000" b="0" i="0" u="none" strike="noStrike" cap="none" normalizeH="0" baseline="0" dirty="0">
              <a:ln>
                <a:noFill/>
              </a:ln>
              <a:solidFill>
                <a:srgbClr val="0B21F5"/>
              </a:solidFill>
              <a:effectLst/>
              <a:ea typeface="Times New Roman" pitchFamily="18" charset="0"/>
              <a:cs typeface="Times New Roman" pitchFamily="18" charset="0"/>
            </a:endParaRPr>
          </a:p>
          <a:p>
            <a:pPr marL="0" marR="0" lvl="0" indent="0" algn="just" defTabSz="914400" rtl="0" eaLnBrk="0" fontAlgn="base" latinLnBrk="0" hangingPunct="0">
              <a:spcBef>
                <a:spcPct val="0"/>
              </a:spcBef>
              <a:buClrTx/>
              <a:buSzTx/>
              <a:tabLst/>
            </a:pPr>
            <a:r>
              <a:rPr lang="bn-IN" sz="2000" dirty="0">
                <a:solidFill>
                  <a:srgbClr val="0B21F5"/>
                </a:solidFill>
                <a:ea typeface="Times New Roman" pitchFamily="18" charset="0"/>
                <a:cs typeface="Times New Roman" pitchFamily="18" charset="0"/>
              </a:rPr>
              <a:t> </a:t>
            </a:r>
            <a:r>
              <a:rPr kumimoji="0" lang="en-US" sz="2000" b="0" i="0" u="none" strike="noStrike" cap="none" normalizeH="0" baseline="0" dirty="0">
                <a:ln>
                  <a:noFill/>
                </a:ln>
                <a:solidFill>
                  <a:srgbClr val="0B21F5"/>
                </a:solidFill>
                <a:effectLst/>
                <a:ea typeface="Times New Roman" pitchFamily="18" charset="0"/>
                <a:cs typeface="Times New Roman" pitchFamily="18" charset="0"/>
              </a:rPr>
              <a:t> move slowly and steadily over the ground, allowing for maximum exposure of</a:t>
            </a:r>
            <a:endParaRPr kumimoji="0" lang="bn-IN" sz="2000" b="0" i="0" u="none" strike="noStrike" cap="none" normalizeH="0" baseline="0" dirty="0">
              <a:ln>
                <a:noFill/>
              </a:ln>
              <a:solidFill>
                <a:srgbClr val="0B21F5"/>
              </a:solidFill>
              <a:effectLst/>
              <a:ea typeface="Times New Roman" pitchFamily="18" charset="0"/>
              <a:cs typeface="Times New Roman" pitchFamily="18" charset="0"/>
            </a:endParaRPr>
          </a:p>
          <a:p>
            <a:pPr marL="0" marR="0" lvl="0" indent="0" algn="just" defTabSz="914400" rtl="0" eaLnBrk="0" fontAlgn="base" latinLnBrk="0" hangingPunct="0">
              <a:spcBef>
                <a:spcPct val="0"/>
              </a:spcBef>
              <a:buClrTx/>
              <a:buSzTx/>
              <a:tabLst/>
            </a:pPr>
            <a:r>
              <a:rPr lang="bn-IN" sz="2000" dirty="0">
                <a:solidFill>
                  <a:srgbClr val="0B21F5"/>
                </a:solidFill>
                <a:ea typeface="Times New Roman" pitchFamily="18" charset="0"/>
                <a:cs typeface="Times New Roman" pitchFamily="18" charset="0"/>
              </a:rPr>
              <a:t> </a:t>
            </a:r>
            <a:r>
              <a:rPr kumimoji="0" lang="en-US" sz="2000" b="0" i="0" u="none" strike="noStrike" cap="none" normalizeH="0" baseline="0" dirty="0">
                <a:ln>
                  <a:noFill/>
                </a:ln>
                <a:solidFill>
                  <a:srgbClr val="0B21F5"/>
                </a:solidFill>
                <a:effectLst/>
                <a:ea typeface="Times New Roman" pitchFamily="18" charset="0"/>
                <a:cs typeface="Times New Roman" pitchFamily="18" charset="0"/>
              </a:rPr>
              <a:t> mosquitoes to the spray. </a:t>
            </a:r>
            <a:endParaRPr kumimoji="0" lang="bn-IN" sz="2000" b="0" i="0" u="none" strike="noStrike" cap="none" normalizeH="0" baseline="0" dirty="0">
              <a:ln>
                <a:noFill/>
              </a:ln>
              <a:solidFill>
                <a:srgbClr val="0B21F5"/>
              </a:solidFill>
              <a:effectLst/>
              <a:ea typeface="Times New Roman" pitchFamily="18" charset="0"/>
              <a:cs typeface="Times New Roman" pitchFamily="18" charset="0"/>
            </a:endParaRPr>
          </a:p>
          <a:p>
            <a:pPr marL="0" marR="0" lvl="0" indent="0" algn="just" defTabSz="914400" rtl="0" eaLnBrk="0" fontAlgn="base" latinLnBrk="0" hangingPunct="0">
              <a:spcBef>
                <a:spcPct val="0"/>
              </a:spcBef>
              <a:buClrTx/>
              <a:buSzTx/>
              <a:tabLst/>
            </a:pPr>
            <a:endParaRPr kumimoji="0" lang="en-US" sz="2000" b="0" i="0" u="none" strike="noStrike" cap="none" normalizeH="0" baseline="0" dirty="0">
              <a:ln>
                <a:noFill/>
              </a:ln>
              <a:solidFill>
                <a:srgbClr val="0B21F5"/>
              </a:solidFill>
              <a:effectLst/>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lang="en-US" sz="2000" dirty="0">
                <a:solidFill>
                  <a:srgbClr val="0B21F5"/>
                </a:solidFill>
                <a:cs typeface="Times New Roman" pitchFamily="18" charset="0"/>
              </a:rPr>
              <a:t> </a:t>
            </a:r>
            <a:r>
              <a:rPr kumimoji="0" lang="en-US" sz="2000" b="0" i="0" u="none" strike="noStrike" cap="none" normalizeH="0" baseline="0" dirty="0">
                <a:ln>
                  <a:noFill/>
                </a:ln>
                <a:solidFill>
                  <a:srgbClr val="0B21F5"/>
                </a:solidFill>
                <a:effectLst/>
                <a:ea typeface="Times New Roman" pitchFamily="18" charset="0"/>
                <a:cs typeface="Times New Roman" pitchFamily="18" charset="0"/>
              </a:rPr>
              <a:t>In heavy rain, the spray generated loses its consistency and effectiveness.</a:t>
            </a:r>
            <a:r>
              <a:rPr kumimoji="0" lang="en-US" b="0" i="0" u="none" strike="noStrike" cap="none" normalizeH="0" baseline="0" dirty="0">
                <a:ln>
                  <a:noFill/>
                </a:ln>
                <a:solidFill>
                  <a:srgbClr val="0B21F5"/>
                </a:solidFill>
                <a:effectLst/>
                <a:cs typeface="Arial" pitchFamily="34" charset="0"/>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98" y="334327"/>
            <a:ext cx="8409623" cy="231458"/>
          </a:xfrm>
        </p:spPr>
        <p:txBody>
          <a:bodyPr>
            <a:normAutofit fontScale="90000"/>
          </a:bodyPr>
          <a:lstStyle/>
          <a:p>
            <a:r>
              <a:rPr lang="en-IN" dirty="0"/>
              <a:t>Guideline for release of fishes</a:t>
            </a:r>
          </a:p>
        </p:txBody>
      </p:sp>
      <p:sp>
        <p:nvSpPr>
          <p:cNvPr id="3" name="Content Placeholder 2"/>
          <p:cNvSpPr>
            <a:spLocks noGrp="1"/>
          </p:cNvSpPr>
          <p:nvPr>
            <p:ph idx="1"/>
          </p:nvPr>
        </p:nvSpPr>
        <p:spPr>
          <a:xfrm>
            <a:off x="105728" y="1456134"/>
            <a:ext cx="6783703" cy="4253151"/>
          </a:xfrm>
        </p:spPr>
        <p:txBody>
          <a:bodyPr>
            <a:noAutofit/>
          </a:bodyPr>
          <a:lstStyle/>
          <a:p>
            <a:r>
              <a:rPr lang="en-US" sz="1800" dirty="0"/>
              <a:t>Should be small in size to survive in shallow water.</a:t>
            </a:r>
          </a:p>
          <a:p>
            <a:r>
              <a:rPr lang="en-US" sz="1800" dirty="0"/>
              <a:t> Should be surface feeders and carnivorous. </a:t>
            </a:r>
          </a:p>
          <a:p>
            <a:r>
              <a:rPr lang="en-US" sz="1800" dirty="0"/>
              <a:t> Should be able to survive in the absence of mosquito larvae. </a:t>
            </a:r>
          </a:p>
          <a:p>
            <a:r>
              <a:rPr lang="en-US" sz="1800" dirty="0"/>
              <a:t>Should be easy to rear. </a:t>
            </a:r>
          </a:p>
          <a:p>
            <a:r>
              <a:rPr lang="en-US" sz="1800" dirty="0"/>
              <a:t>Should be able to withstand a wide range of temperature and light intensity.</a:t>
            </a:r>
          </a:p>
          <a:p>
            <a:r>
              <a:rPr lang="en-US" sz="1800" dirty="0"/>
              <a:t>Should be hardy and able to withstand transport and handling. </a:t>
            </a:r>
          </a:p>
          <a:p>
            <a:r>
              <a:rPr lang="en-US" sz="1800" dirty="0"/>
              <a:t>Should be insignificant/useless as food for other predators. </a:t>
            </a:r>
          </a:p>
          <a:p>
            <a:r>
              <a:rPr lang="en-US" sz="1800" dirty="0"/>
              <a:t>Should have preference for mosquito larvae over other types of food available at the water surface</a:t>
            </a:r>
          </a:p>
          <a:p>
            <a:r>
              <a:rPr lang="en-US" sz="1800" dirty="0"/>
              <a:t>Fishes move in herds, hence presence of dense vegetation will inhibit their movement.</a:t>
            </a:r>
          </a:p>
          <a:p>
            <a:r>
              <a:rPr lang="en-US" sz="1800" dirty="0"/>
              <a:t>In the clogged drain (without cleaning) fishes will get trapped in shallow pockets and the rest of the area of the drain will remain unaffected, facilitating mosquito breeding  </a:t>
            </a:r>
            <a:endParaRPr lang="en-IN" sz="1800" dirty="0"/>
          </a:p>
        </p:txBody>
      </p:sp>
      <p:pic>
        <p:nvPicPr>
          <p:cNvPr id="4" name="Picture 3"/>
          <p:cNvPicPr>
            <a:picLocks noChangeAspect="1"/>
          </p:cNvPicPr>
          <p:nvPr/>
        </p:nvPicPr>
        <p:blipFill rotWithShape="1">
          <a:blip r:embed="rId2"/>
          <a:srcRect l="7096" t="6510" r="6777" b="9717"/>
          <a:stretch/>
        </p:blipFill>
        <p:spPr>
          <a:xfrm>
            <a:off x="6889432" y="857250"/>
            <a:ext cx="2254568" cy="1268730"/>
          </a:xfrm>
          <a:prstGeom prst="rect">
            <a:avLst/>
          </a:prstGeom>
        </p:spPr>
      </p:pic>
      <p:pic>
        <p:nvPicPr>
          <p:cNvPr id="5" name="Picture 4"/>
          <p:cNvPicPr>
            <a:picLocks noChangeAspect="1"/>
          </p:cNvPicPr>
          <p:nvPr/>
        </p:nvPicPr>
        <p:blipFill rotWithShape="1">
          <a:blip r:embed="rId3"/>
          <a:srcRect t="8915" b="17182"/>
          <a:stretch/>
        </p:blipFill>
        <p:spPr>
          <a:xfrm>
            <a:off x="6889431" y="2323147"/>
            <a:ext cx="2254568" cy="1397318"/>
          </a:xfrm>
          <a:prstGeom prst="rect">
            <a:avLst/>
          </a:prstGeom>
        </p:spPr>
      </p:pic>
    </p:spTree>
    <p:extLst>
      <p:ext uri="{BB962C8B-B14F-4D97-AF65-F5344CB8AC3E}">
        <p14:creationId xmlns:p14="http://schemas.microsoft.com/office/powerpoint/2010/main" val="1159571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368619"/>
            <a:ext cx="8409623" cy="214312"/>
          </a:xfrm>
        </p:spPr>
        <p:txBody>
          <a:bodyPr>
            <a:noAutofit/>
          </a:bodyPr>
          <a:lstStyle/>
          <a:p>
            <a:r>
              <a:rPr lang="en-IN" sz="3600" dirty="0"/>
              <a:t>Guideline for release of fishes</a:t>
            </a:r>
          </a:p>
        </p:txBody>
      </p:sp>
      <p:pic>
        <p:nvPicPr>
          <p:cNvPr id="4" name="Picture 3"/>
          <p:cNvPicPr>
            <a:picLocks noChangeAspect="1"/>
          </p:cNvPicPr>
          <p:nvPr/>
        </p:nvPicPr>
        <p:blipFill rotWithShape="1">
          <a:blip r:embed="rId2"/>
          <a:srcRect l="7096" t="6510" r="6777" b="9717"/>
          <a:stretch/>
        </p:blipFill>
        <p:spPr>
          <a:xfrm>
            <a:off x="6889432" y="857250"/>
            <a:ext cx="2254568" cy="1268730"/>
          </a:xfrm>
          <a:prstGeom prst="rect">
            <a:avLst/>
          </a:prstGeom>
        </p:spPr>
      </p:pic>
      <p:pic>
        <p:nvPicPr>
          <p:cNvPr id="5" name="Picture 4"/>
          <p:cNvPicPr>
            <a:picLocks noChangeAspect="1"/>
          </p:cNvPicPr>
          <p:nvPr/>
        </p:nvPicPr>
        <p:blipFill rotWithShape="1">
          <a:blip r:embed="rId3"/>
          <a:srcRect t="8915" b="17182"/>
          <a:stretch/>
        </p:blipFill>
        <p:spPr>
          <a:xfrm>
            <a:off x="6889431" y="2323147"/>
            <a:ext cx="2254568" cy="1397318"/>
          </a:xfrm>
          <a:prstGeom prst="rect">
            <a:avLst/>
          </a:prstGeom>
        </p:spPr>
      </p:pic>
      <p:sp>
        <p:nvSpPr>
          <p:cNvPr id="6" name="Content Placeholder 5"/>
          <p:cNvSpPr>
            <a:spLocks noGrp="1"/>
          </p:cNvSpPr>
          <p:nvPr>
            <p:ph idx="1"/>
          </p:nvPr>
        </p:nvSpPr>
        <p:spPr>
          <a:xfrm>
            <a:off x="304800" y="1219200"/>
            <a:ext cx="6532245" cy="4431982"/>
          </a:xfrm>
        </p:spPr>
        <p:txBody>
          <a:bodyPr>
            <a:normAutofit/>
          </a:bodyPr>
          <a:lstStyle/>
          <a:p>
            <a:r>
              <a:rPr lang="en-US" sz="1800" dirty="0"/>
              <a:t>Measure the perimeter of water body. </a:t>
            </a:r>
          </a:p>
          <a:p>
            <a:r>
              <a:rPr lang="en-US" sz="1800" dirty="0"/>
              <a:t> Release the fishes at the rate of 5-10 fish per linear meter. </a:t>
            </a:r>
          </a:p>
          <a:p>
            <a:r>
              <a:rPr lang="en-US" sz="1800" dirty="0"/>
              <a:t> If the larval density is high more fish up to 20 can be released. </a:t>
            </a:r>
          </a:p>
          <a:p>
            <a:pPr marL="0" indent="0">
              <a:buNone/>
            </a:pPr>
            <a:endParaRPr lang="en-US" sz="1800" dirty="0"/>
          </a:p>
          <a:p>
            <a:pPr marL="0" indent="0">
              <a:buNone/>
            </a:pPr>
            <a:endParaRPr lang="en-US" sz="1800" dirty="0"/>
          </a:p>
          <a:p>
            <a:pPr marL="0" indent="0">
              <a:buNone/>
            </a:pPr>
            <a:r>
              <a:rPr lang="en-US" sz="1800" b="1" dirty="0"/>
              <a:t>Precautions during release of fish</a:t>
            </a:r>
          </a:p>
          <a:p>
            <a:r>
              <a:rPr lang="en-US" sz="1800" dirty="0"/>
              <a:t>Fishes should be released in the morning hours or in the evening. </a:t>
            </a:r>
          </a:p>
          <a:p>
            <a:r>
              <a:rPr lang="en-US" sz="1800" dirty="0"/>
              <a:t>Before releasing ensure that the temperature of water both in container and in the larval habitat is more or less same. </a:t>
            </a:r>
          </a:p>
          <a:p>
            <a:r>
              <a:rPr lang="en-US" sz="1800" dirty="0"/>
              <a:t> Clean out dense vegetation from the water body. </a:t>
            </a:r>
          </a:p>
          <a:p>
            <a:r>
              <a:rPr lang="en-US" sz="1800" dirty="0"/>
              <a:t>Ensure that water body is free from predators of larvivorous fishes.</a:t>
            </a:r>
          </a:p>
        </p:txBody>
      </p:sp>
    </p:spTree>
    <p:extLst>
      <p:ext uri="{BB962C8B-B14F-4D97-AF65-F5344CB8AC3E}">
        <p14:creationId xmlns:p14="http://schemas.microsoft.com/office/powerpoint/2010/main" val="177177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13322" y="3229338"/>
            <a:ext cx="3793603" cy="646331"/>
          </a:xfrm>
          <a:prstGeom prst="rect">
            <a:avLst/>
          </a:prstGeom>
          <a:noFill/>
        </p:spPr>
        <p:txBody>
          <a:bodyPr wrap="square" rtlCol="0">
            <a:spAutoFit/>
          </a:bodyPr>
          <a:lstStyle/>
          <a:p>
            <a:r>
              <a:rPr lang="en-IN" sz="3600" b="1" dirty="0"/>
              <a:t>Interaction.....</a:t>
            </a:r>
          </a:p>
        </p:txBody>
      </p:sp>
    </p:spTree>
    <p:extLst>
      <p:ext uri="{BB962C8B-B14F-4D97-AF65-F5344CB8AC3E}">
        <p14:creationId xmlns:p14="http://schemas.microsoft.com/office/powerpoint/2010/main" val="1976617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 of purchase of insecticides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0752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1143000"/>
          </a:xfrm>
        </p:spPr>
        <p:txBody>
          <a:bodyPr>
            <a:normAutofit/>
          </a:bodyPr>
          <a:lstStyle/>
          <a:p>
            <a:r>
              <a:rPr lang="en-IN" sz="4000" dirty="0"/>
              <a:t>NVBDCP-approved insecticides</a:t>
            </a:r>
          </a:p>
        </p:txBody>
      </p:sp>
      <p:graphicFrame>
        <p:nvGraphicFramePr>
          <p:cNvPr id="4" name="Table 3"/>
          <p:cNvGraphicFramePr>
            <a:graphicFrameLocks noGrp="1"/>
          </p:cNvGraphicFramePr>
          <p:nvPr/>
        </p:nvGraphicFramePr>
        <p:xfrm>
          <a:off x="857223" y="1397000"/>
          <a:ext cx="7643867" cy="3413760"/>
        </p:xfrm>
        <a:graphic>
          <a:graphicData uri="http://schemas.openxmlformats.org/drawingml/2006/table">
            <a:tbl>
              <a:tblPr firstRow="1" bandRow="1">
                <a:tableStyleId>{5C22544A-7EE6-4342-B048-85BDC9FD1C3A}</a:tableStyleId>
              </a:tblPr>
              <a:tblGrid>
                <a:gridCol w="2254259">
                  <a:extLst>
                    <a:ext uri="{9D8B030D-6E8A-4147-A177-3AD203B41FA5}">
                      <a16:colId xmlns:a16="http://schemas.microsoft.com/office/drawing/2014/main" val="20000"/>
                    </a:ext>
                  </a:extLst>
                </a:gridCol>
                <a:gridCol w="2254259">
                  <a:extLst>
                    <a:ext uri="{9D8B030D-6E8A-4147-A177-3AD203B41FA5}">
                      <a16:colId xmlns:a16="http://schemas.microsoft.com/office/drawing/2014/main" val="20001"/>
                    </a:ext>
                  </a:extLst>
                </a:gridCol>
                <a:gridCol w="3135349">
                  <a:extLst>
                    <a:ext uri="{9D8B030D-6E8A-4147-A177-3AD203B41FA5}">
                      <a16:colId xmlns:a16="http://schemas.microsoft.com/office/drawing/2014/main" val="20002"/>
                    </a:ext>
                  </a:extLst>
                </a:gridCol>
              </a:tblGrid>
              <a:tr h="370840">
                <a:tc>
                  <a:txBody>
                    <a:bodyPr/>
                    <a:lstStyle/>
                    <a:p>
                      <a:r>
                        <a:rPr lang="en-IN" dirty="0"/>
                        <a:t>Insecticide</a:t>
                      </a:r>
                    </a:p>
                  </a:txBody>
                  <a:tcPr/>
                </a:tc>
                <a:tc>
                  <a:txBody>
                    <a:bodyPr/>
                    <a:lstStyle/>
                    <a:p>
                      <a:r>
                        <a:rPr lang="en-IN" dirty="0"/>
                        <a:t>Commercial formulation</a:t>
                      </a:r>
                    </a:p>
                  </a:txBody>
                  <a:tcPr/>
                </a:tc>
                <a:tc>
                  <a:txBody>
                    <a:bodyPr/>
                    <a:lstStyle/>
                    <a:p>
                      <a:r>
                        <a:rPr lang="en-IN" dirty="0"/>
                        <a:t>Remarks</a:t>
                      </a:r>
                    </a:p>
                  </a:txBody>
                  <a:tcPr/>
                </a:tc>
                <a:extLst>
                  <a:ext uri="{0D108BD9-81ED-4DB2-BD59-A6C34878D82A}">
                    <a16:rowId xmlns:a16="http://schemas.microsoft.com/office/drawing/2014/main" val="10000"/>
                  </a:ext>
                </a:extLst>
              </a:tr>
              <a:tr h="370840">
                <a:tc gridSpan="2">
                  <a:txBody>
                    <a:bodyPr/>
                    <a:lstStyle/>
                    <a:p>
                      <a:r>
                        <a:rPr lang="en-IN" sz="2000" u="none" dirty="0"/>
                        <a:t>(A) </a:t>
                      </a:r>
                      <a:r>
                        <a:rPr lang="en-IN" sz="2000" u="sng" dirty="0"/>
                        <a:t>Indoor space spray</a:t>
                      </a:r>
                    </a:p>
                  </a:txBody>
                  <a:tcPr/>
                </a:tc>
                <a:tc hMerge="1">
                  <a:txBody>
                    <a:bodyPr/>
                    <a:lstStyle/>
                    <a:p>
                      <a:endParaRPr lang="en-IN" dirty="0"/>
                    </a:p>
                  </a:txBody>
                  <a:tcPr/>
                </a:tc>
                <a:tc>
                  <a:txBody>
                    <a:bodyPr/>
                    <a:lstStyle/>
                    <a:p>
                      <a:endParaRPr lang="en-IN" sz="2000" dirty="0"/>
                    </a:p>
                  </a:txBody>
                  <a:tcPr/>
                </a:tc>
                <a:extLst>
                  <a:ext uri="{0D108BD9-81ED-4DB2-BD59-A6C34878D82A}">
                    <a16:rowId xmlns:a16="http://schemas.microsoft.com/office/drawing/2014/main" val="10001"/>
                  </a:ext>
                </a:extLst>
              </a:tr>
              <a:tr h="370840">
                <a:tc>
                  <a:txBody>
                    <a:bodyPr/>
                    <a:lstStyle/>
                    <a:p>
                      <a:r>
                        <a:rPr lang="en-IN" sz="2000" dirty="0"/>
                        <a:t>Cyphenothrin</a:t>
                      </a:r>
                    </a:p>
                  </a:txBody>
                  <a:tcPr/>
                </a:tc>
                <a:tc>
                  <a:txBody>
                    <a:bodyPr/>
                    <a:lstStyle/>
                    <a:p>
                      <a:r>
                        <a:rPr lang="en-IN" sz="2000" dirty="0"/>
                        <a:t>5% EC</a:t>
                      </a:r>
                    </a:p>
                  </a:txBody>
                  <a:tcPr/>
                </a:tc>
                <a:tc>
                  <a:txBody>
                    <a:bodyPr/>
                    <a:lstStyle/>
                    <a:p>
                      <a:r>
                        <a:rPr lang="en-IN" sz="2000" dirty="0"/>
                        <a:t>20 ml in 1 </a:t>
                      </a:r>
                      <a:r>
                        <a:rPr lang="en-IN" sz="2000" dirty="0" err="1"/>
                        <a:t>ltr</a:t>
                      </a:r>
                      <a:r>
                        <a:rPr lang="en-IN" sz="2000" dirty="0"/>
                        <a:t> k.oil</a:t>
                      </a:r>
                    </a:p>
                  </a:txBody>
                  <a:tcPr/>
                </a:tc>
                <a:extLst>
                  <a:ext uri="{0D108BD9-81ED-4DB2-BD59-A6C34878D82A}">
                    <a16:rowId xmlns:a16="http://schemas.microsoft.com/office/drawing/2014/main" val="10002"/>
                  </a:ext>
                </a:extLst>
              </a:tr>
              <a:tr h="370840">
                <a:tc>
                  <a:txBody>
                    <a:bodyPr/>
                    <a:lstStyle/>
                    <a:p>
                      <a:r>
                        <a:rPr lang="en-IN" sz="2000" dirty="0"/>
                        <a:t>Pyrethrum extract</a:t>
                      </a:r>
                    </a:p>
                  </a:txBody>
                  <a:tcPr/>
                </a:tc>
                <a:tc>
                  <a:txBody>
                    <a:bodyPr/>
                    <a:lstStyle/>
                    <a:p>
                      <a:r>
                        <a:rPr lang="en-IN" sz="2000" dirty="0"/>
                        <a:t>2% extract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000" dirty="0"/>
                        <a:t>1:19 (50 ml in 1 </a:t>
                      </a:r>
                      <a:r>
                        <a:rPr lang="en-IN" sz="2000" dirty="0" err="1"/>
                        <a:t>ltr</a:t>
                      </a:r>
                      <a:r>
                        <a:rPr lang="en-IN" sz="2000" dirty="0"/>
                        <a:t> k.oil)</a:t>
                      </a:r>
                    </a:p>
                  </a:txBody>
                  <a:tcPr/>
                </a:tc>
                <a:extLst>
                  <a:ext uri="{0D108BD9-81ED-4DB2-BD59-A6C34878D82A}">
                    <a16:rowId xmlns:a16="http://schemas.microsoft.com/office/drawing/2014/main" val="10003"/>
                  </a:ext>
                </a:extLst>
              </a:tr>
              <a:tr h="370840">
                <a:tc>
                  <a:txBody>
                    <a:bodyPr/>
                    <a:lstStyle/>
                    <a:p>
                      <a:endParaRPr lang="en-IN" sz="2000" dirty="0"/>
                    </a:p>
                  </a:txBody>
                  <a:tcPr/>
                </a:tc>
                <a:tc>
                  <a:txBody>
                    <a:bodyPr/>
                    <a:lstStyle/>
                    <a:p>
                      <a:endParaRPr lang="en-IN" sz="2000"/>
                    </a:p>
                  </a:txBody>
                  <a:tcPr/>
                </a:tc>
                <a:tc>
                  <a:txBody>
                    <a:bodyPr/>
                    <a:lstStyle/>
                    <a:p>
                      <a:endParaRPr lang="en-IN" sz="2000" dirty="0"/>
                    </a:p>
                  </a:txBody>
                  <a:tcPr/>
                </a:tc>
                <a:extLst>
                  <a:ext uri="{0D108BD9-81ED-4DB2-BD59-A6C34878D82A}">
                    <a16:rowId xmlns:a16="http://schemas.microsoft.com/office/drawing/2014/main" val="10004"/>
                  </a:ext>
                </a:extLst>
              </a:tr>
              <a:tr h="370840">
                <a:tc gridSpan="2">
                  <a:txBody>
                    <a:bodyPr/>
                    <a:lstStyle/>
                    <a:p>
                      <a:r>
                        <a:rPr lang="en-IN" sz="2000" u="none" dirty="0"/>
                        <a:t>(B) </a:t>
                      </a:r>
                      <a:r>
                        <a:rPr lang="en-IN" sz="2000" u="sng" dirty="0"/>
                        <a:t>Outdoor  (thermal) fogging</a:t>
                      </a:r>
                    </a:p>
                  </a:txBody>
                  <a:tcPr/>
                </a:tc>
                <a:tc hMerge="1">
                  <a:txBody>
                    <a:bodyPr/>
                    <a:lstStyle/>
                    <a:p>
                      <a:endParaRPr lang="en-IN" sz="2000" dirty="0"/>
                    </a:p>
                  </a:txBody>
                  <a:tcPr/>
                </a:tc>
                <a:tc>
                  <a:txBody>
                    <a:bodyPr/>
                    <a:lstStyle/>
                    <a:p>
                      <a:endParaRPr lang="en-IN" sz="2000" dirty="0"/>
                    </a:p>
                  </a:txBody>
                  <a:tcPr/>
                </a:tc>
                <a:extLst>
                  <a:ext uri="{0D108BD9-81ED-4DB2-BD59-A6C34878D82A}">
                    <a16:rowId xmlns:a16="http://schemas.microsoft.com/office/drawing/2014/main" val="10005"/>
                  </a:ext>
                </a:extLst>
              </a:tr>
              <a:tr h="370840">
                <a:tc>
                  <a:txBody>
                    <a:bodyPr/>
                    <a:lstStyle/>
                    <a:p>
                      <a:r>
                        <a:rPr lang="en-IN" sz="2000" dirty="0" err="1"/>
                        <a:t>Malathion</a:t>
                      </a:r>
                      <a:endParaRPr lang="en-IN" sz="2000" dirty="0"/>
                    </a:p>
                  </a:txBody>
                  <a:tcPr/>
                </a:tc>
                <a:tc>
                  <a:txBody>
                    <a:bodyPr/>
                    <a:lstStyle/>
                    <a:p>
                      <a:r>
                        <a:rPr lang="en-IN" sz="2000" dirty="0"/>
                        <a:t>Technical </a:t>
                      </a:r>
                      <a:r>
                        <a:rPr lang="en-IN" sz="2000" dirty="0" err="1"/>
                        <a:t>malathion</a:t>
                      </a:r>
                      <a:endParaRPr lang="en-IN" sz="2000" dirty="0"/>
                    </a:p>
                  </a:txBody>
                  <a:tcPr/>
                </a:tc>
                <a:tc>
                  <a:txBody>
                    <a:bodyPr/>
                    <a:lstStyle/>
                    <a:p>
                      <a:r>
                        <a:rPr lang="en-IN" sz="2000" dirty="0"/>
                        <a:t>1:19 (50 ml in 1 </a:t>
                      </a:r>
                      <a:r>
                        <a:rPr lang="en-IN" sz="2000" dirty="0" err="1"/>
                        <a:t>ltr</a:t>
                      </a:r>
                      <a:r>
                        <a:rPr lang="en-IN" sz="2000" dirty="0"/>
                        <a:t> diesel)</a:t>
                      </a:r>
                    </a:p>
                  </a:txBody>
                  <a:tcPr/>
                </a:tc>
                <a:extLst>
                  <a:ext uri="{0D108BD9-81ED-4DB2-BD59-A6C34878D82A}">
                    <a16:rowId xmlns:a16="http://schemas.microsoft.com/office/drawing/2014/main" val="10006"/>
                  </a:ext>
                </a:extLst>
              </a:tr>
              <a:tr h="370840">
                <a:tc>
                  <a:txBody>
                    <a:bodyPr/>
                    <a:lstStyle/>
                    <a:p>
                      <a:r>
                        <a:rPr lang="en-IN" sz="2000" dirty="0"/>
                        <a:t>Cyphenothrin</a:t>
                      </a:r>
                    </a:p>
                  </a:txBody>
                  <a:tcPr/>
                </a:tc>
                <a:tc>
                  <a:txBody>
                    <a:bodyPr/>
                    <a:lstStyle/>
                    <a:p>
                      <a:r>
                        <a:rPr lang="en-IN" sz="2000" dirty="0"/>
                        <a:t>5% EC</a:t>
                      </a:r>
                    </a:p>
                  </a:txBody>
                  <a:tcPr/>
                </a:tc>
                <a:tc>
                  <a:txBody>
                    <a:bodyPr/>
                    <a:lstStyle/>
                    <a:p>
                      <a:r>
                        <a:rPr lang="en-IN" sz="2000" dirty="0"/>
                        <a:t>7 ml in 1 </a:t>
                      </a:r>
                      <a:r>
                        <a:rPr lang="en-IN" sz="2000" dirty="0" err="1"/>
                        <a:t>ltr</a:t>
                      </a:r>
                      <a:r>
                        <a:rPr lang="en-IN" sz="2000" baseline="0" dirty="0"/>
                        <a:t> diesel</a:t>
                      </a:r>
                      <a:endParaRPr lang="en-IN" sz="2000" dirty="0"/>
                    </a:p>
                  </a:txBody>
                  <a:tcPr/>
                </a:tc>
                <a:extLst>
                  <a:ext uri="{0D108BD9-81ED-4DB2-BD59-A6C34878D82A}">
                    <a16:rowId xmlns:a16="http://schemas.microsoft.com/office/drawing/2014/main" val="10007"/>
                  </a:ext>
                </a:extLst>
              </a:tr>
            </a:tbl>
          </a:graphicData>
        </a:graphic>
      </p:graphicFrame>
      <p:sp>
        <p:nvSpPr>
          <p:cNvPr id="5" name="TextBox 4"/>
          <p:cNvSpPr txBox="1"/>
          <p:nvPr/>
        </p:nvSpPr>
        <p:spPr>
          <a:xfrm>
            <a:off x="857224" y="5214950"/>
            <a:ext cx="7643866" cy="400110"/>
          </a:xfrm>
          <a:prstGeom prst="rect">
            <a:avLst/>
          </a:prstGeom>
          <a:solidFill>
            <a:schemeClr val="bg2">
              <a:lumMod val="90000"/>
            </a:schemeClr>
          </a:solidFill>
          <a:ln>
            <a:noFill/>
          </a:ln>
        </p:spPr>
        <p:txBody>
          <a:bodyPr wrap="square" rtlCol="0">
            <a:spAutoFit/>
          </a:bodyPr>
          <a:lstStyle/>
          <a:p>
            <a:r>
              <a:rPr lang="en-IN" sz="2000" dirty="0"/>
              <a:t>(C) </a:t>
            </a:r>
            <a:r>
              <a:rPr lang="en-IN" sz="2000" dirty="0" err="1"/>
              <a:t>Larvicides</a:t>
            </a:r>
            <a:r>
              <a:rPr lang="en-IN" sz="2000" dirty="0"/>
              <a:t> : 6 (six) such as shown in Slide No. 21</a:t>
            </a:r>
          </a:p>
        </p:txBody>
      </p:sp>
      <p:sp>
        <p:nvSpPr>
          <p:cNvPr id="6" name="TextBox 5"/>
          <p:cNvSpPr txBox="1"/>
          <p:nvPr/>
        </p:nvSpPr>
        <p:spPr>
          <a:xfrm>
            <a:off x="857224" y="5857892"/>
            <a:ext cx="7643866" cy="369332"/>
          </a:xfrm>
          <a:prstGeom prst="rect">
            <a:avLst/>
          </a:prstGeom>
          <a:noFill/>
        </p:spPr>
        <p:txBody>
          <a:bodyPr wrap="square" rtlCol="0">
            <a:spAutoFit/>
          </a:bodyPr>
          <a:lstStyle/>
          <a:p>
            <a:r>
              <a:rPr lang="en-IN" dirty="0"/>
              <a:t>(D) Indoor Residual Spray: Not shown here as scope is limited in urban areas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5029200" y="1676400"/>
            <a:ext cx="2743200" cy="2616200"/>
          </a:xfrm>
          <a:prstGeom prst="rect">
            <a:avLst/>
          </a:prstGeom>
          <a:noFill/>
          <a:ln w="9525">
            <a:noFill/>
            <a:miter lim="800000"/>
            <a:headEnd/>
            <a:tailEnd/>
          </a:ln>
        </p:spPr>
        <p:txBody>
          <a:bodyPr>
            <a:spAutoFit/>
          </a:bodyPr>
          <a:lstStyle/>
          <a:p>
            <a:r>
              <a:rPr lang="en-US" sz="3600" b="1" i="1" dirty="0">
                <a:solidFill>
                  <a:srgbClr val="FF0000"/>
                </a:solidFill>
              </a:rPr>
              <a:t>AEDES</a:t>
            </a:r>
          </a:p>
          <a:p>
            <a:endParaRPr lang="en-US" sz="3200" dirty="0"/>
          </a:p>
          <a:p>
            <a:r>
              <a:rPr lang="en-US" sz="3200" b="1" dirty="0"/>
              <a:t>DENGUE</a:t>
            </a:r>
          </a:p>
          <a:p>
            <a:r>
              <a:rPr lang="en-US" sz="3200" dirty="0"/>
              <a:t>CHIKUNGUNYA</a:t>
            </a:r>
          </a:p>
          <a:p>
            <a:r>
              <a:rPr lang="en-US" sz="3200" dirty="0"/>
              <a:t>YELLOW FEVER</a:t>
            </a:r>
          </a:p>
        </p:txBody>
      </p:sp>
      <p:pic>
        <p:nvPicPr>
          <p:cNvPr id="8197" name="Picture 3" descr="untitled 2"/>
          <p:cNvPicPr>
            <a:picLocks noGrp="1" noChangeAspect="1" noChangeArrowheads="1"/>
          </p:cNvPicPr>
          <p:nvPr/>
        </p:nvPicPr>
        <p:blipFill>
          <a:blip r:embed="rId2" cstate="print"/>
          <a:srcRect/>
          <a:stretch>
            <a:fillRect/>
          </a:stretch>
        </p:blipFill>
        <p:spPr bwMode="auto">
          <a:xfrm>
            <a:off x="1371600" y="457200"/>
            <a:ext cx="3257550" cy="2667000"/>
          </a:xfrm>
          <a:prstGeom prst="rect">
            <a:avLst/>
          </a:prstGeom>
          <a:ln>
            <a:noFill/>
          </a:ln>
          <a:effectLst>
            <a:outerShdw blurRad="292100" dist="139700" dir="2700000" algn="tl" rotWithShape="0">
              <a:srgbClr val="333333">
                <a:alpha val="65000"/>
              </a:srgbClr>
            </a:outerShdw>
          </a:effectLst>
        </p:spPr>
      </p:pic>
      <p:pic>
        <p:nvPicPr>
          <p:cNvPr id="8198" name="Picture 4" descr="untitled"/>
          <p:cNvPicPr>
            <a:picLocks noGrp="1" noChangeAspect="1" noChangeArrowheads="1"/>
          </p:cNvPicPr>
          <p:nvPr/>
        </p:nvPicPr>
        <p:blipFill>
          <a:blip r:embed="rId3" cstate="print"/>
          <a:srcRect/>
          <a:stretch>
            <a:fillRect/>
          </a:stretch>
        </p:blipFill>
        <p:spPr bwMode="auto">
          <a:xfrm>
            <a:off x="1371600" y="3505200"/>
            <a:ext cx="3257550" cy="2971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520377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504056"/>
          </a:xfrm>
        </p:spPr>
        <p:txBody>
          <a:bodyPr>
            <a:normAutofit/>
          </a:bodyPr>
          <a:lstStyle/>
          <a:p>
            <a:r>
              <a:rPr lang="en-US" sz="2400" b="1" dirty="0">
                <a:solidFill>
                  <a:srgbClr val="0070C0"/>
                </a:solidFill>
              </a:rPr>
              <a:t>CIB-approved sources of active ingredients</a:t>
            </a:r>
          </a:p>
        </p:txBody>
      </p:sp>
      <p:graphicFrame>
        <p:nvGraphicFramePr>
          <p:cNvPr id="3" name="Table 2"/>
          <p:cNvGraphicFramePr>
            <a:graphicFrameLocks noGrp="1"/>
          </p:cNvGraphicFramePr>
          <p:nvPr>
            <p:extLst>
              <p:ext uri="{D42A27DB-BD31-4B8C-83A1-F6EECF244321}">
                <p14:modId xmlns:p14="http://schemas.microsoft.com/office/powerpoint/2010/main" val="1075333748"/>
              </p:ext>
            </p:extLst>
          </p:nvPr>
        </p:nvGraphicFramePr>
        <p:xfrm>
          <a:off x="323527" y="764705"/>
          <a:ext cx="8591872" cy="5854630"/>
        </p:xfrm>
        <a:graphic>
          <a:graphicData uri="http://schemas.openxmlformats.org/drawingml/2006/table">
            <a:tbl>
              <a:tblPr/>
              <a:tblGrid>
                <a:gridCol w="432049">
                  <a:extLst>
                    <a:ext uri="{9D8B030D-6E8A-4147-A177-3AD203B41FA5}">
                      <a16:colId xmlns:a16="http://schemas.microsoft.com/office/drawing/2014/main" val="20000"/>
                    </a:ext>
                  </a:extLst>
                </a:gridCol>
                <a:gridCol w="1759023">
                  <a:extLst>
                    <a:ext uri="{9D8B030D-6E8A-4147-A177-3AD203B41FA5}">
                      <a16:colId xmlns:a16="http://schemas.microsoft.com/office/drawing/2014/main" val="20001"/>
                    </a:ext>
                  </a:extLst>
                </a:gridCol>
                <a:gridCol w="1193305">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gridCol w="2759223">
                  <a:extLst>
                    <a:ext uri="{9D8B030D-6E8A-4147-A177-3AD203B41FA5}">
                      <a16:colId xmlns:a16="http://schemas.microsoft.com/office/drawing/2014/main" val="20004"/>
                    </a:ext>
                  </a:extLst>
                </a:gridCol>
              </a:tblGrid>
              <a:tr h="864095">
                <a:tc>
                  <a:txBody>
                    <a:bodyPr/>
                    <a:lstStyle/>
                    <a:p>
                      <a:pPr marL="0" marR="0">
                        <a:lnSpc>
                          <a:spcPct val="115000"/>
                        </a:lnSpc>
                        <a:spcBef>
                          <a:spcPts val="0"/>
                        </a:spcBef>
                        <a:spcAft>
                          <a:spcPts val="0"/>
                        </a:spcAft>
                        <a:tabLst>
                          <a:tab pos="4114800" algn="l"/>
                        </a:tabLst>
                      </a:pPr>
                      <a:r>
                        <a:rPr lang="en-US" sz="1400" b="1" dirty="0">
                          <a:effectLst/>
                          <a:latin typeface="+mn-lt"/>
                          <a:ea typeface="Times New Roman"/>
                          <a:cs typeface="Mangal"/>
                        </a:rPr>
                        <a:t>Sl.</a:t>
                      </a:r>
                      <a:endParaRPr lang="en-US" sz="1400" dirty="0">
                        <a:effectLst/>
                        <a:latin typeface="+mn-lt"/>
                        <a:ea typeface="Times New Roman"/>
                        <a:cs typeface="Mangal"/>
                      </a:endParaRPr>
                    </a:p>
                    <a:p>
                      <a:pPr marL="0" marR="0">
                        <a:lnSpc>
                          <a:spcPct val="115000"/>
                        </a:lnSpc>
                        <a:spcBef>
                          <a:spcPts val="0"/>
                        </a:spcBef>
                        <a:spcAft>
                          <a:spcPts val="0"/>
                        </a:spcAft>
                        <a:tabLst>
                          <a:tab pos="4114800" algn="l"/>
                        </a:tabLst>
                      </a:pPr>
                      <a:r>
                        <a:rPr lang="en-US" sz="1400" b="1" dirty="0">
                          <a:effectLst/>
                          <a:latin typeface="+mn-lt"/>
                          <a:ea typeface="Times New Roman"/>
                          <a:cs typeface="Mangal"/>
                        </a:rPr>
                        <a:t>No.</a:t>
                      </a:r>
                      <a:endParaRPr lang="en-US" sz="1400" dirty="0">
                        <a:effectLst/>
                        <a:latin typeface="+mn-lt"/>
                        <a:ea typeface="Times New Roman"/>
                        <a:cs typeface="Mangal"/>
                      </a:endParaRP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4114800" algn="l"/>
                        </a:tabLst>
                      </a:pPr>
                      <a:r>
                        <a:rPr lang="en-US" sz="1400" b="1" dirty="0">
                          <a:effectLst/>
                          <a:latin typeface="+mn-lt"/>
                          <a:ea typeface="Times New Roman"/>
                          <a:cs typeface="Mangal"/>
                        </a:rPr>
                        <a:t> </a:t>
                      </a:r>
                      <a:endParaRPr lang="en-US" sz="1400" dirty="0">
                        <a:effectLst/>
                        <a:latin typeface="+mn-lt"/>
                        <a:ea typeface="Times New Roman"/>
                        <a:cs typeface="Mangal"/>
                      </a:endParaRPr>
                    </a:p>
                    <a:p>
                      <a:pPr marL="0" marR="0" algn="ctr">
                        <a:lnSpc>
                          <a:spcPct val="115000"/>
                        </a:lnSpc>
                        <a:spcBef>
                          <a:spcPts val="0"/>
                        </a:spcBef>
                        <a:spcAft>
                          <a:spcPts val="0"/>
                        </a:spcAft>
                        <a:tabLst>
                          <a:tab pos="4114800" algn="l"/>
                        </a:tabLst>
                      </a:pPr>
                      <a:r>
                        <a:rPr lang="en-US" sz="1400" b="1" dirty="0">
                          <a:effectLst/>
                          <a:latin typeface="+mn-lt"/>
                          <a:ea typeface="Times New Roman"/>
                          <a:cs typeface="Mangal"/>
                        </a:rPr>
                        <a:t>Common Name</a:t>
                      </a:r>
                      <a:endParaRPr lang="en-US" sz="1400" dirty="0">
                        <a:effectLst/>
                        <a:latin typeface="+mn-lt"/>
                        <a:ea typeface="Times New Roman"/>
                        <a:cs typeface="Mangal"/>
                      </a:endParaRP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4114800" algn="l"/>
                        </a:tabLst>
                      </a:pPr>
                      <a:r>
                        <a:rPr lang="en-US" sz="1400" b="1" dirty="0">
                          <a:effectLst/>
                          <a:latin typeface="+mn-lt"/>
                          <a:ea typeface="Times New Roman"/>
                          <a:cs typeface="Mangal"/>
                        </a:rPr>
                        <a:t>IUPAC name (Serial number in Schedule)</a:t>
                      </a:r>
                      <a:endParaRPr lang="en-US" sz="1400" dirty="0">
                        <a:effectLst/>
                        <a:latin typeface="+mn-lt"/>
                        <a:ea typeface="Times New Roman"/>
                        <a:cs typeface="Mangal"/>
                      </a:endParaRP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4114800" algn="l"/>
                        </a:tabLst>
                      </a:pPr>
                      <a:r>
                        <a:rPr lang="en-US" sz="1400" b="1" dirty="0">
                          <a:effectLst/>
                          <a:latin typeface="+mn-lt"/>
                          <a:ea typeface="Times New Roman"/>
                          <a:cs typeface="Mangal"/>
                        </a:rPr>
                        <a:t> </a:t>
                      </a:r>
                      <a:endParaRPr lang="en-US" sz="1400" dirty="0">
                        <a:effectLst/>
                        <a:latin typeface="+mn-lt"/>
                        <a:ea typeface="Times New Roman"/>
                        <a:cs typeface="Mangal"/>
                      </a:endParaRPr>
                    </a:p>
                    <a:p>
                      <a:pPr marL="0" marR="0" algn="ctr">
                        <a:lnSpc>
                          <a:spcPct val="115000"/>
                        </a:lnSpc>
                        <a:spcBef>
                          <a:spcPts val="0"/>
                        </a:spcBef>
                        <a:spcAft>
                          <a:spcPts val="0"/>
                        </a:spcAft>
                        <a:tabLst>
                          <a:tab pos="4114800" algn="l"/>
                        </a:tabLst>
                      </a:pPr>
                      <a:r>
                        <a:rPr lang="en-US" sz="1400" b="1" dirty="0">
                          <a:effectLst/>
                          <a:latin typeface="+mn-lt"/>
                          <a:ea typeface="Times New Roman"/>
                          <a:cs typeface="Mangal"/>
                        </a:rPr>
                        <a:t>Approved Source for Import (M/s)</a:t>
                      </a:r>
                      <a:endParaRPr lang="en-US" sz="1400" dirty="0">
                        <a:effectLst/>
                        <a:latin typeface="+mn-lt"/>
                        <a:ea typeface="Times New Roman"/>
                        <a:cs typeface="Mangal"/>
                      </a:endParaRP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4114800" algn="l"/>
                        </a:tabLst>
                      </a:pPr>
                      <a:r>
                        <a:rPr lang="en-US" sz="1400" b="1" dirty="0">
                          <a:effectLst/>
                          <a:latin typeface="+mn-lt"/>
                          <a:ea typeface="Times New Roman"/>
                          <a:cs typeface="Mangal"/>
                        </a:rPr>
                        <a:t> </a:t>
                      </a:r>
                      <a:endParaRPr lang="en-US" sz="1400" dirty="0">
                        <a:effectLst/>
                        <a:latin typeface="+mn-lt"/>
                        <a:ea typeface="Times New Roman"/>
                        <a:cs typeface="Mangal"/>
                      </a:endParaRPr>
                    </a:p>
                    <a:p>
                      <a:pPr marL="0" marR="0" algn="ctr">
                        <a:lnSpc>
                          <a:spcPct val="115000"/>
                        </a:lnSpc>
                        <a:spcBef>
                          <a:spcPts val="0"/>
                        </a:spcBef>
                        <a:spcAft>
                          <a:spcPts val="0"/>
                        </a:spcAft>
                        <a:tabLst>
                          <a:tab pos="4114800" algn="l"/>
                        </a:tabLst>
                      </a:pPr>
                      <a:r>
                        <a:rPr lang="en-US" sz="1400" b="1" dirty="0">
                          <a:effectLst/>
                          <a:latin typeface="+mn-lt"/>
                          <a:ea typeface="Times New Roman"/>
                          <a:cs typeface="Mangal"/>
                        </a:rPr>
                        <a:t>Indigenous manufacturers (M/s) </a:t>
                      </a:r>
                      <a:endParaRPr lang="en-US" sz="1400" dirty="0">
                        <a:effectLst/>
                        <a:latin typeface="+mn-lt"/>
                        <a:ea typeface="Times New Roman"/>
                        <a:cs typeface="Mangal"/>
                      </a:endParaRP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5269">
                <a:tc>
                  <a:txBody>
                    <a:bodyPr/>
                    <a:lstStyle/>
                    <a:p>
                      <a:pPr marL="228600" marR="0" algn="just">
                        <a:lnSpc>
                          <a:spcPct val="115000"/>
                        </a:lnSpc>
                        <a:spcBef>
                          <a:spcPts val="0"/>
                        </a:spcBef>
                        <a:spcAft>
                          <a:spcPts val="0"/>
                        </a:spcAft>
                        <a:tabLst>
                          <a:tab pos="4114800" algn="l"/>
                        </a:tabLst>
                      </a:pPr>
                      <a:r>
                        <a:rPr lang="en-US" sz="1600" dirty="0">
                          <a:effectLst/>
                          <a:latin typeface="+mn-lt"/>
                          <a:ea typeface="Times New Roman"/>
                          <a:cs typeface="Mangal"/>
                        </a:rPr>
                        <a:t> </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4114800" algn="l"/>
                        </a:tabLst>
                      </a:pPr>
                      <a:r>
                        <a:rPr lang="en-US" sz="1600" dirty="0">
                          <a:effectLst/>
                          <a:latin typeface="+mn-lt"/>
                          <a:ea typeface="Times New Roman"/>
                          <a:cs typeface="Mangal"/>
                        </a:rPr>
                        <a:t>-----</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4114800" algn="l"/>
                        </a:tabLst>
                      </a:pPr>
                      <a:r>
                        <a:rPr lang="en-US" sz="1600" dirty="0">
                          <a:effectLst/>
                          <a:latin typeface="+mn-lt"/>
                          <a:ea typeface="Times New Roman"/>
                          <a:cs typeface="Mangal"/>
                        </a:rPr>
                        <a:t>--</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6535" marR="0" indent="-114300" algn="just">
                        <a:lnSpc>
                          <a:spcPct val="115000"/>
                        </a:lnSpc>
                        <a:spcBef>
                          <a:spcPts val="0"/>
                        </a:spcBef>
                        <a:spcAft>
                          <a:spcPts val="0"/>
                        </a:spcAft>
                        <a:tabLst>
                          <a:tab pos="4114800" algn="l"/>
                        </a:tabLst>
                      </a:pPr>
                      <a:r>
                        <a:rPr lang="en-US" sz="1600">
                          <a:effectLst/>
                          <a:latin typeface="+mn-lt"/>
                          <a:ea typeface="Times New Roman"/>
                          <a:cs typeface="Mangal"/>
                        </a:rPr>
                        <a:t>---</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4114800" algn="l"/>
                        </a:tabLst>
                      </a:pPr>
                      <a:r>
                        <a:rPr lang="en-US" sz="1600">
                          <a:effectLst/>
                          <a:latin typeface="+mn-lt"/>
                          <a:ea typeface="Times New Roman"/>
                          <a:cs typeface="Mangal"/>
                        </a:rPr>
                        <a:t>----</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77354">
                <a:tc>
                  <a:txBody>
                    <a:bodyPr/>
                    <a:lstStyle/>
                    <a:p>
                      <a:pPr marL="228600" marR="0" algn="just">
                        <a:lnSpc>
                          <a:spcPct val="115000"/>
                        </a:lnSpc>
                        <a:spcBef>
                          <a:spcPts val="0"/>
                        </a:spcBef>
                        <a:spcAft>
                          <a:spcPts val="0"/>
                        </a:spcAft>
                        <a:tabLst>
                          <a:tab pos="4114800" algn="l"/>
                        </a:tabLst>
                      </a:pPr>
                      <a:r>
                        <a:rPr lang="en-US" sz="1200" dirty="0">
                          <a:effectLst/>
                          <a:latin typeface="+mn-lt"/>
                          <a:ea typeface="Times New Roman"/>
                          <a:cs typeface="Mangal"/>
                        </a:rPr>
                        <a:t>7</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4114800" algn="l"/>
                        </a:tabLst>
                      </a:pPr>
                      <a:r>
                        <a:rPr lang="en-US" sz="1200" dirty="0">
                          <a:effectLst/>
                          <a:latin typeface="+mn-lt"/>
                          <a:ea typeface="Times New Roman"/>
                          <a:cs typeface="Mangal"/>
                        </a:rPr>
                        <a:t>Alpha-</a:t>
                      </a:r>
                      <a:r>
                        <a:rPr lang="en-US" sz="1200" dirty="0" err="1">
                          <a:effectLst/>
                          <a:latin typeface="+mn-lt"/>
                          <a:ea typeface="Times New Roman"/>
                          <a:cs typeface="Mangal"/>
                        </a:rPr>
                        <a:t>cypermethrin</a:t>
                      </a:r>
                      <a:r>
                        <a:rPr lang="en-US" sz="1200" dirty="0">
                          <a:effectLst/>
                          <a:latin typeface="+mn-lt"/>
                          <a:ea typeface="Times New Roman"/>
                          <a:cs typeface="Mangal"/>
                        </a:rPr>
                        <a:t> Technical </a:t>
                      </a:r>
                    </a:p>
                    <a:p>
                      <a:pPr marL="0" marR="0">
                        <a:lnSpc>
                          <a:spcPct val="115000"/>
                        </a:lnSpc>
                        <a:spcBef>
                          <a:spcPts val="0"/>
                        </a:spcBef>
                        <a:spcAft>
                          <a:spcPts val="0"/>
                        </a:spcAft>
                        <a:tabLst>
                          <a:tab pos="4114800" algn="l"/>
                        </a:tabLst>
                      </a:pPr>
                      <a:r>
                        <a:rPr lang="en-US" sz="1200" dirty="0">
                          <a:effectLst/>
                          <a:latin typeface="+mn-lt"/>
                          <a:ea typeface="Times New Roman"/>
                          <a:cs typeface="Mangal"/>
                        </a:rPr>
                        <a:t> 95% min.</a:t>
                      </a:r>
                    </a:p>
                    <a:p>
                      <a:pPr marL="0" marR="0">
                        <a:lnSpc>
                          <a:spcPct val="115000"/>
                        </a:lnSpc>
                        <a:spcBef>
                          <a:spcPts val="0"/>
                        </a:spcBef>
                        <a:spcAft>
                          <a:spcPts val="0"/>
                        </a:spcAft>
                        <a:tabLst>
                          <a:tab pos="4114800" algn="l"/>
                        </a:tabLst>
                      </a:pPr>
                      <a:r>
                        <a:rPr lang="en-US" sz="1200" dirty="0">
                          <a:effectLst/>
                          <a:latin typeface="+mn-lt"/>
                          <a:ea typeface="Times New Roman"/>
                          <a:cs typeface="Mangal"/>
                        </a:rPr>
                        <a:t>Long Lasting Nets Impregnated with </a:t>
                      </a:r>
                      <a:r>
                        <a:rPr lang="en-US" sz="1200" dirty="0" err="1">
                          <a:effectLst/>
                          <a:latin typeface="+mn-lt"/>
                          <a:ea typeface="Times New Roman"/>
                          <a:cs typeface="Mangal"/>
                        </a:rPr>
                        <a:t>Alphacypermethrin</a:t>
                      </a:r>
                      <a:r>
                        <a:rPr lang="en-US" sz="1200" dirty="0">
                          <a:effectLst/>
                          <a:latin typeface="+mn-lt"/>
                          <a:ea typeface="Times New Roman"/>
                          <a:cs typeface="Mangal"/>
                        </a:rPr>
                        <a:t> 0.667% w/w for import*</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4114800" algn="l"/>
                        </a:tabLst>
                      </a:pPr>
                      <a:r>
                        <a:rPr lang="en-US" sz="1200" dirty="0">
                          <a:effectLst/>
                          <a:latin typeface="+mn-lt"/>
                          <a:ea typeface="Times New Roman"/>
                          <a:cs typeface="Mangal"/>
                        </a:rPr>
                        <a:t>416</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15000"/>
                        </a:lnSpc>
                        <a:spcBef>
                          <a:spcPts val="0"/>
                        </a:spcBef>
                        <a:spcAft>
                          <a:spcPts val="0"/>
                        </a:spcAft>
                        <a:buFont typeface="+mj-lt"/>
                        <a:buAutoNum type="arabicPeriod"/>
                        <a:tabLst>
                          <a:tab pos="4114800" algn="l"/>
                          <a:tab pos="457200" algn="l"/>
                        </a:tabLst>
                      </a:pPr>
                      <a:r>
                        <a:rPr lang="en-US" sz="1200" dirty="0" err="1">
                          <a:effectLst/>
                          <a:latin typeface="+mn-lt"/>
                          <a:ea typeface="Times New Roman"/>
                          <a:cs typeface="Mangal"/>
                        </a:rPr>
                        <a:t>Cynamid</a:t>
                      </a:r>
                      <a:r>
                        <a:rPr lang="en-US" sz="1200" dirty="0">
                          <a:effectLst/>
                          <a:latin typeface="+mn-lt"/>
                          <a:ea typeface="Times New Roman"/>
                          <a:cs typeface="Mangal"/>
                        </a:rPr>
                        <a:t> </a:t>
                      </a:r>
                      <a:r>
                        <a:rPr lang="en-US" sz="1200" dirty="0" err="1">
                          <a:effectLst/>
                          <a:latin typeface="+mn-lt"/>
                          <a:ea typeface="Times New Roman"/>
                          <a:cs typeface="Mangal"/>
                        </a:rPr>
                        <a:t>Quimica</a:t>
                      </a:r>
                      <a:r>
                        <a:rPr lang="en-US" sz="1200" dirty="0">
                          <a:effectLst/>
                          <a:latin typeface="+mn-lt"/>
                          <a:ea typeface="Times New Roman"/>
                          <a:cs typeface="Mangal"/>
                        </a:rPr>
                        <a:t> do </a:t>
                      </a:r>
                      <a:r>
                        <a:rPr lang="en-US" sz="1200" dirty="0" err="1">
                          <a:effectLst/>
                          <a:latin typeface="+mn-lt"/>
                          <a:ea typeface="Times New Roman"/>
                          <a:cs typeface="Mangal"/>
                        </a:rPr>
                        <a:t>Brasil</a:t>
                      </a:r>
                      <a:r>
                        <a:rPr lang="en-US" sz="1200" dirty="0">
                          <a:effectLst/>
                          <a:latin typeface="+mn-lt"/>
                          <a:ea typeface="Times New Roman"/>
                          <a:cs typeface="Mangal"/>
                        </a:rPr>
                        <a:t> Ltd., </a:t>
                      </a:r>
                      <a:r>
                        <a:rPr lang="en-US" sz="1200" dirty="0" err="1">
                          <a:effectLst/>
                          <a:latin typeface="+mn-lt"/>
                          <a:ea typeface="Times New Roman"/>
                          <a:cs typeface="Mangal"/>
                        </a:rPr>
                        <a:t>Resendez</a:t>
                      </a:r>
                      <a:r>
                        <a:rPr lang="en-US" sz="1200" dirty="0">
                          <a:effectLst/>
                          <a:latin typeface="+mn-lt"/>
                          <a:ea typeface="Times New Roman"/>
                          <a:cs typeface="Mangal"/>
                        </a:rPr>
                        <a:t>, Brazil</a:t>
                      </a:r>
                    </a:p>
                    <a:p>
                      <a:pPr marL="342900" marR="0" lvl="0" indent="-342900">
                        <a:lnSpc>
                          <a:spcPct val="115000"/>
                        </a:lnSpc>
                        <a:spcBef>
                          <a:spcPts val="0"/>
                        </a:spcBef>
                        <a:spcAft>
                          <a:spcPts val="0"/>
                        </a:spcAft>
                        <a:buFont typeface="+mj-lt"/>
                        <a:buAutoNum type="arabicPeriod"/>
                        <a:tabLst>
                          <a:tab pos="4114800" algn="l"/>
                          <a:tab pos="457200" algn="l"/>
                        </a:tabLst>
                      </a:pPr>
                      <a:r>
                        <a:rPr lang="en-US" sz="1200" dirty="0">
                          <a:effectLst/>
                          <a:latin typeface="+mn-lt"/>
                          <a:ea typeface="Times New Roman"/>
                          <a:cs typeface="Mangal"/>
                        </a:rPr>
                        <a:t>*M/s Sunshine World Net 2003 Co. Ltd., 18/2 Moo 7, </a:t>
                      </a:r>
                      <a:r>
                        <a:rPr lang="en-US" sz="1200" dirty="0" err="1">
                          <a:effectLst/>
                          <a:latin typeface="+mn-lt"/>
                          <a:ea typeface="Times New Roman"/>
                          <a:cs typeface="Mangal"/>
                        </a:rPr>
                        <a:t>Rattanatibet</a:t>
                      </a:r>
                      <a:r>
                        <a:rPr lang="en-US" sz="1200" dirty="0">
                          <a:effectLst/>
                          <a:latin typeface="+mn-lt"/>
                          <a:ea typeface="Times New Roman"/>
                          <a:cs typeface="Mangal"/>
                        </a:rPr>
                        <a:t> Road, </a:t>
                      </a:r>
                      <a:r>
                        <a:rPr lang="en-US" sz="1200" dirty="0" err="1">
                          <a:effectLst/>
                          <a:latin typeface="+mn-lt"/>
                          <a:ea typeface="Times New Roman"/>
                          <a:cs typeface="Mangal"/>
                        </a:rPr>
                        <a:t>Bangkrasor</a:t>
                      </a:r>
                      <a:r>
                        <a:rPr lang="en-US" sz="1200" dirty="0">
                          <a:effectLst/>
                          <a:latin typeface="+mn-lt"/>
                          <a:ea typeface="Times New Roman"/>
                          <a:cs typeface="Mangal"/>
                        </a:rPr>
                        <a:t> </a:t>
                      </a:r>
                      <a:r>
                        <a:rPr lang="en-US" sz="1200" dirty="0" err="1">
                          <a:effectLst/>
                          <a:latin typeface="+mn-lt"/>
                          <a:ea typeface="Times New Roman"/>
                          <a:cs typeface="Mangal"/>
                        </a:rPr>
                        <a:t>Muang</a:t>
                      </a:r>
                      <a:r>
                        <a:rPr lang="en-US" sz="1200" dirty="0">
                          <a:effectLst/>
                          <a:latin typeface="+mn-lt"/>
                          <a:ea typeface="Times New Roman"/>
                          <a:cs typeface="Mangal"/>
                        </a:rPr>
                        <a:t> </a:t>
                      </a:r>
                      <a:r>
                        <a:rPr lang="en-US" sz="1200" dirty="0" err="1">
                          <a:effectLst/>
                          <a:latin typeface="+mn-lt"/>
                          <a:ea typeface="Times New Roman"/>
                          <a:cs typeface="Mangal"/>
                        </a:rPr>
                        <a:t>Nonthaburi</a:t>
                      </a:r>
                      <a:r>
                        <a:rPr lang="en-US" sz="1200" dirty="0">
                          <a:effectLst/>
                          <a:latin typeface="+mn-lt"/>
                          <a:ea typeface="Times New Roman"/>
                          <a:cs typeface="Mangal"/>
                        </a:rPr>
                        <a:t>, 11000, </a:t>
                      </a:r>
                      <a:r>
                        <a:rPr lang="en-US" sz="1200" dirty="0" err="1">
                          <a:effectLst/>
                          <a:latin typeface="+mn-lt"/>
                          <a:ea typeface="Times New Roman"/>
                          <a:cs typeface="Mangal"/>
                        </a:rPr>
                        <a:t>Thialand</a:t>
                      </a:r>
                      <a:r>
                        <a:rPr lang="en-US" sz="1200" dirty="0">
                          <a:effectLst/>
                          <a:latin typeface="+mn-lt"/>
                          <a:ea typeface="Times New Roman"/>
                          <a:cs typeface="Mangal"/>
                        </a:rPr>
                        <a:t>.</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15000"/>
                        </a:lnSpc>
                        <a:spcBef>
                          <a:spcPts val="0"/>
                        </a:spcBef>
                        <a:spcAft>
                          <a:spcPts val="0"/>
                        </a:spcAft>
                        <a:buFont typeface="+mj-lt"/>
                        <a:buAutoNum type="arabicPeriod"/>
                        <a:tabLst>
                          <a:tab pos="4114800" algn="l"/>
                          <a:tab pos="457200" algn="l"/>
                          <a:tab pos="1177925" algn="l"/>
                        </a:tabLst>
                      </a:pPr>
                      <a:r>
                        <a:rPr lang="en-US" sz="1200" dirty="0">
                          <a:effectLst/>
                          <a:latin typeface="+mn-lt"/>
                          <a:ea typeface="Times New Roman"/>
                          <a:cs typeface="Mangal"/>
                        </a:rPr>
                        <a:t> BASF India Ltd., Mumbai</a:t>
                      </a:r>
                    </a:p>
                    <a:p>
                      <a:pPr marL="342900" marR="0" lvl="0" indent="-342900">
                        <a:lnSpc>
                          <a:spcPct val="115000"/>
                        </a:lnSpc>
                        <a:spcBef>
                          <a:spcPts val="0"/>
                        </a:spcBef>
                        <a:spcAft>
                          <a:spcPts val="0"/>
                        </a:spcAft>
                        <a:buFont typeface="+mj-lt"/>
                        <a:buAutoNum type="arabicPeriod"/>
                        <a:tabLst>
                          <a:tab pos="4114800" algn="l"/>
                          <a:tab pos="457200" algn="l"/>
                          <a:tab pos="1177925" algn="l"/>
                        </a:tabLst>
                      </a:pPr>
                      <a:r>
                        <a:rPr lang="en-US" sz="1200" dirty="0">
                          <a:effectLst/>
                          <a:latin typeface="+mn-lt"/>
                          <a:ea typeface="Times New Roman"/>
                          <a:cs typeface="Mangal"/>
                        </a:rPr>
                        <a:t> </a:t>
                      </a:r>
                      <a:r>
                        <a:rPr lang="en-US" sz="1200" dirty="0" err="1">
                          <a:effectLst/>
                          <a:latin typeface="+mn-lt"/>
                          <a:ea typeface="Times New Roman"/>
                          <a:cs typeface="Mangal"/>
                        </a:rPr>
                        <a:t>Gharda</a:t>
                      </a:r>
                      <a:r>
                        <a:rPr lang="en-US" sz="1200" dirty="0">
                          <a:effectLst/>
                          <a:latin typeface="+mn-lt"/>
                          <a:ea typeface="Times New Roman"/>
                          <a:cs typeface="Mangal"/>
                        </a:rPr>
                        <a:t> Chemicals Ltd., Mumbai.</a:t>
                      </a:r>
                    </a:p>
                    <a:p>
                      <a:pPr marL="342900" marR="0" lvl="0" indent="-342900">
                        <a:lnSpc>
                          <a:spcPct val="115000"/>
                        </a:lnSpc>
                        <a:spcBef>
                          <a:spcPts val="0"/>
                        </a:spcBef>
                        <a:spcAft>
                          <a:spcPts val="0"/>
                        </a:spcAft>
                        <a:buFont typeface="+mj-lt"/>
                        <a:buAutoNum type="arabicPeriod"/>
                        <a:tabLst>
                          <a:tab pos="4114800" algn="l"/>
                          <a:tab pos="457200" algn="l"/>
                          <a:tab pos="1177925" algn="l"/>
                        </a:tabLst>
                      </a:pPr>
                      <a:r>
                        <a:rPr lang="en-US" sz="1200" dirty="0">
                          <a:effectLst/>
                          <a:latin typeface="+mn-lt"/>
                          <a:ea typeface="Times New Roman"/>
                          <a:cs typeface="Mangal"/>
                        </a:rPr>
                        <a:t> Coromandel International Ltd., </a:t>
                      </a:r>
                      <a:r>
                        <a:rPr lang="en-US" sz="1200" dirty="0" err="1">
                          <a:effectLst/>
                          <a:latin typeface="+mn-lt"/>
                          <a:ea typeface="Times New Roman"/>
                          <a:cs typeface="Mangal"/>
                        </a:rPr>
                        <a:t>Secundrabad</a:t>
                      </a:r>
                      <a:endParaRPr lang="en-US" sz="1200" dirty="0">
                        <a:effectLst/>
                        <a:latin typeface="+mn-lt"/>
                        <a:ea typeface="Times New Roman"/>
                        <a:cs typeface="Mangal"/>
                      </a:endParaRPr>
                    </a:p>
                    <a:p>
                      <a:pPr marL="342900" marR="0" lvl="0" indent="-342900">
                        <a:lnSpc>
                          <a:spcPct val="115000"/>
                        </a:lnSpc>
                        <a:spcBef>
                          <a:spcPts val="0"/>
                        </a:spcBef>
                        <a:spcAft>
                          <a:spcPts val="0"/>
                        </a:spcAft>
                        <a:buFont typeface="+mj-lt"/>
                        <a:buAutoNum type="arabicPeriod"/>
                        <a:tabLst>
                          <a:tab pos="4114800" algn="l"/>
                          <a:tab pos="457200" algn="l"/>
                        </a:tabLst>
                      </a:pPr>
                      <a:r>
                        <a:rPr lang="en-US" sz="1200" dirty="0">
                          <a:effectLst/>
                          <a:latin typeface="+mn-lt"/>
                          <a:ea typeface="Times New Roman"/>
                          <a:cs typeface="Mangal"/>
                        </a:rPr>
                        <a:t> </a:t>
                      </a:r>
                      <a:r>
                        <a:rPr lang="en-US" sz="1200" dirty="0" err="1">
                          <a:effectLst/>
                          <a:latin typeface="+mn-lt"/>
                          <a:ea typeface="Times New Roman"/>
                          <a:cs typeface="Mangal"/>
                        </a:rPr>
                        <a:t>Rotam</a:t>
                      </a:r>
                      <a:r>
                        <a:rPr lang="en-US" sz="1200" dirty="0">
                          <a:effectLst/>
                          <a:latin typeface="+mn-lt"/>
                          <a:ea typeface="Times New Roman"/>
                          <a:cs typeface="Mangal"/>
                        </a:rPr>
                        <a:t> India Limited, Mumbai</a:t>
                      </a:r>
                    </a:p>
                    <a:p>
                      <a:pPr marL="0" marR="0" lvl="0" indent="0">
                        <a:lnSpc>
                          <a:spcPct val="115000"/>
                        </a:lnSpc>
                        <a:spcBef>
                          <a:spcPts val="0"/>
                        </a:spcBef>
                        <a:spcAft>
                          <a:spcPts val="0"/>
                        </a:spcAft>
                        <a:buFont typeface="+mj-lt"/>
                        <a:buNone/>
                        <a:tabLst>
                          <a:tab pos="4114800" algn="l"/>
                          <a:tab pos="457200" algn="l"/>
                        </a:tabLst>
                      </a:pPr>
                      <a:r>
                        <a:rPr lang="en-US" sz="1200" dirty="0">
                          <a:effectLst/>
                          <a:latin typeface="+mn-lt"/>
                          <a:ea typeface="Times New Roman"/>
                          <a:cs typeface="Mangal"/>
                        </a:rPr>
                        <a:t>         -------</a:t>
                      </a:r>
                      <a:r>
                        <a:rPr lang="en-US" sz="1200" baseline="0" dirty="0">
                          <a:effectLst/>
                          <a:latin typeface="+mn-lt"/>
                          <a:ea typeface="Times New Roman"/>
                          <a:cs typeface="Mangal"/>
                        </a:rPr>
                        <a:t>    -------</a:t>
                      </a:r>
                      <a:endParaRPr lang="en-US" sz="1200" dirty="0">
                        <a:effectLst/>
                        <a:latin typeface="+mn-lt"/>
                        <a:ea typeface="Times New Roman"/>
                        <a:cs typeface="Mangal"/>
                      </a:endParaRPr>
                    </a:p>
                    <a:p>
                      <a:pPr marL="342900" marR="0" lvl="0" indent="-342900">
                        <a:lnSpc>
                          <a:spcPct val="115000"/>
                        </a:lnSpc>
                        <a:spcBef>
                          <a:spcPts val="0"/>
                        </a:spcBef>
                        <a:spcAft>
                          <a:spcPts val="0"/>
                        </a:spcAft>
                        <a:buFont typeface="+mj-lt"/>
                        <a:buAutoNum type="arabicPeriod"/>
                        <a:tabLst>
                          <a:tab pos="4114800" algn="l"/>
                          <a:tab pos="387350" algn="l"/>
                          <a:tab pos="457200" algn="l"/>
                        </a:tabLst>
                      </a:pPr>
                      <a:endParaRPr lang="en-US" sz="1200" dirty="0">
                        <a:effectLst/>
                        <a:latin typeface="+mn-lt"/>
                        <a:ea typeface="Times New Roman"/>
                        <a:cs typeface="Mangal"/>
                      </a:endParaRP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87419">
                <a:tc>
                  <a:txBody>
                    <a:bodyPr/>
                    <a:lstStyle/>
                    <a:p>
                      <a:pPr marL="0" marR="0" algn="r">
                        <a:lnSpc>
                          <a:spcPct val="115000"/>
                        </a:lnSpc>
                        <a:spcBef>
                          <a:spcPts val="0"/>
                        </a:spcBef>
                        <a:spcAft>
                          <a:spcPts val="0"/>
                        </a:spcAft>
                        <a:tabLst>
                          <a:tab pos="4114800" algn="l"/>
                        </a:tabLst>
                      </a:pPr>
                      <a:r>
                        <a:rPr lang="en-US" sz="1200">
                          <a:effectLst/>
                          <a:latin typeface="+mn-lt"/>
                          <a:ea typeface="Times New Roman"/>
                          <a:cs typeface="Mangal"/>
                        </a:rPr>
                        <a:t>36</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4114800" algn="l"/>
                        </a:tabLst>
                      </a:pPr>
                      <a:r>
                        <a:rPr lang="en-US" sz="1200" dirty="0" err="1">
                          <a:effectLst/>
                          <a:latin typeface="+mn-lt"/>
                          <a:ea typeface="Times New Roman"/>
                          <a:cs typeface="Mangal"/>
                        </a:rPr>
                        <a:t>Basillus</a:t>
                      </a:r>
                      <a:r>
                        <a:rPr lang="en-US" sz="1200" dirty="0">
                          <a:effectLst/>
                          <a:latin typeface="+mn-lt"/>
                          <a:ea typeface="Times New Roman"/>
                          <a:cs typeface="Mangal"/>
                        </a:rPr>
                        <a:t> Species </a:t>
                      </a:r>
                      <a:r>
                        <a:rPr lang="en-US" sz="1200" dirty="0" err="1">
                          <a:effectLst/>
                          <a:latin typeface="+mn-lt"/>
                          <a:ea typeface="Times New Roman"/>
                          <a:cs typeface="Mangal"/>
                        </a:rPr>
                        <a:t>Thruingiensis</a:t>
                      </a:r>
                      <a:r>
                        <a:rPr lang="en-US" sz="1200" dirty="0">
                          <a:effectLst/>
                          <a:latin typeface="+mn-lt"/>
                          <a:ea typeface="Times New Roman"/>
                          <a:cs typeface="Mangal"/>
                        </a:rPr>
                        <a:t> Berliner var. </a:t>
                      </a:r>
                      <a:r>
                        <a:rPr lang="en-US" sz="1200" dirty="0" err="1">
                          <a:effectLst/>
                          <a:latin typeface="+mn-lt"/>
                          <a:ea typeface="Times New Roman"/>
                          <a:cs typeface="Mangal"/>
                        </a:rPr>
                        <a:t>Kurustaki</a:t>
                      </a:r>
                      <a:r>
                        <a:rPr lang="en-US" sz="1200" dirty="0">
                          <a:effectLst/>
                          <a:latin typeface="+mn-lt"/>
                          <a:ea typeface="Times New Roman"/>
                          <a:cs typeface="Mangal"/>
                        </a:rPr>
                        <a:t> Serotypes 3a, 3b, SA II WG </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4114800" algn="l"/>
                        </a:tabLst>
                      </a:pPr>
                      <a:r>
                        <a:rPr lang="en-US" sz="1200" dirty="0">
                          <a:effectLst/>
                          <a:latin typeface="+mn-lt"/>
                          <a:ea typeface="Times New Roman"/>
                          <a:cs typeface="Mangal"/>
                        </a:rPr>
                        <a:t>326</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mj-lt"/>
                        <a:buAutoNum type="arabicPeriod"/>
                        <a:tabLst>
                          <a:tab pos="4114800" algn="l"/>
                          <a:tab pos="457200" algn="l"/>
                        </a:tabLst>
                      </a:pPr>
                      <a:r>
                        <a:rPr lang="en-US" sz="1200" dirty="0" err="1">
                          <a:effectLst/>
                          <a:latin typeface="+mn-lt"/>
                          <a:ea typeface="Times New Roman"/>
                          <a:cs typeface="Times New Roman"/>
                        </a:rPr>
                        <a:t>Cetris</a:t>
                      </a:r>
                      <a:r>
                        <a:rPr lang="en-US" sz="1200" dirty="0">
                          <a:effectLst/>
                          <a:latin typeface="+mn-lt"/>
                          <a:ea typeface="Times New Roman"/>
                          <a:cs typeface="Times New Roman"/>
                        </a:rPr>
                        <a:t>, USA LLC</a:t>
                      </a:r>
                    </a:p>
                    <a:p>
                      <a:pPr marL="342900" marR="0" lvl="0" indent="-342900">
                        <a:spcBef>
                          <a:spcPts val="0"/>
                        </a:spcBef>
                        <a:spcAft>
                          <a:spcPts val="0"/>
                        </a:spcAft>
                        <a:buFont typeface="+mj-lt"/>
                        <a:buAutoNum type="arabicPeriod"/>
                        <a:tabLst>
                          <a:tab pos="4114800" algn="l"/>
                          <a:tab pos="457200" algn="l"/>
                        </a:tabLst>
                      </a:pPr>
                      <a:r>
                        <a:rPr lang="en-US" sz="1200" dirty="0">
                          <a:effectLst/>
                          <a:latin typeface="+mn-lt"/>
                          <a:ea typeface="Times New Roman"/>
                          <a:cs typeface="Times New Roman"/>
                        </a:rPr>
                        <a:t>Thermo </a:t>
                      </a:r>
                      <a:r>
                        <a:rPr lang="en-US" sz="1200" dirty="0" err="1">
                          <a:effectLst/>
                          <a:latin typeface="+mn-lt"/>
                          <a:ea typeface="Times New Roman"/>
                          <a:cs typeface="Times New Roman"/>
                        </a:rPr>
                        <a:t>Triology</a:t>
                      </a:r>
                      <a:r>
                        <a:rPr lang="en-US" sz="1200" dirty="0">
                          <a:effectLst/>
                          <a:latin typeface="+mn-lt"/>
                          <a:ea typeface="Times New Roman"/>
                          <a:cs typeface="Times New Roman"/>
                        </a:rPr>
                        <a:t> Corporation, USA</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2120" marR="0" indent="-463550">
                        <a:spcBef>
                          <a:spcPts val="0"/>
                        </a:spcBef>
                        <a:spcAft>
                          <a:spcPts val="0"/>
                        </a:spcAft>
                        <a:tabLst>
                          <a:tab pos="4114800" algn="l"/>
                        </a:tabLst>
                      </a:pPr>
                      <a:r>
                        <a:rPr lang="en-US" sz="1200">
                          <a:effectLst/>
                          <a:latin typeface="+mn-lt"/>
                          <a:ea typeface="Times New Roman"/>
                          <a:cs typeface="Times New Roman"/>
                        </a:rPr>
                        <a:t>	Margo Biocontrols Pvt. Ltd.</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10143">
                <a:tc>
                  <a:txBody>
                    <a:bodyPr/>
                    <a:lstStyle/>
                    <a:p>
                      <a:pPr marL="0" marR="0" algn="r">
                        <a:lnSpc>
                          <a:spcPct val="115000"/>
                        </a:lnSpc>
                        <a:spcBef>
                          <a:spcPts val="0"/>
                        </a:spcBef>
                        <a:spcAft>
                          <a:spcPts val="0"/>
                        </a:spcAft>
                        <a:tabLst>
                          <a:tab pos="4114800" algn="l"/>
                        </a:tabLst>
                      </a:pPr>
                      <a:r>
                        <a:rPr lang="en-US" sz="1200">
                          <a:effectLst/>
                          <a:latin typeface="+mn-lt"/>
                          <a:ea typeface="Times New Roman"/>
                          <a:cs typeface="Mangal"/>
                        </a:rPr>
                        <a:t>74</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4114800" algn="l"/>
                        </a:tabLst>
                      </a:pPr>
                      <a:r>
                        <a:rPr lang="en-US" sz="1200">
                          <a:effectLst/>
                          <a:latin typeface="+mn-lt"/>
                          <a:ea typeface="Times New Roman"/>
                          <a:cs typeface="Mangal"/>
                        </a:rPr>
                        <a:t>Cyfluthrin Technical</a:t>
                      </a:r>
                    </a:p>
                    <a:p>
                      <a:pPr marL="0" marR="0">
                        <a:lnSpc>
                          <a:spcPct val="115000"/>
                        </a:lnSpc>
                        <a:spcBef>
                          <a:spcPts val="0"/>
                        </a:spcBef>
                        <a:spcAft>
                          <a:spcPts val="0"/>
                        </a:spcAft>
                        <a:tabLst>
                          <a:tab pos="4114800" algn="l"/>
                        </a:tabLst>
                      </a:pPr>
                      <a:r>
                        <a:rPr lang="en-US" sz="1200">
                          <a:effectLst/>
                          <a:latin typeface="+mn-lt"/>
                          <a:ea typeface="Times New Roman"/>
                          <a:cs typeface="Mangal"/>
                        </a:rPr>
                        <a:t>90% min,</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4114800" algn="l"/>
                        </a:tabLst>
                      </a:pPr>
                      <a:r>
                        <a:rPr lang="en-US" sz="1200">
                          <a:effectLst/>
                          <a:latin typeface="+mn-lt"/>
                          <a:ea typeface="Times New Roman"/>
                          <a:cs typeface="Mangal"/>
                        </a:rPr>
                        <a:t>415</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43000" marR="0" lvl="2" indent="-228600">
                        <a:spcBef>
                          <a:spcPts val="0"/>
                        </a:spcBef>
                        <a:spcAft>
                          <a:spcPts val="0"/>
                        </a:spcAft>
                        <a:buFont typeface="+mj-lt"/>
                        <a:buAutoNum type="arabicPeriod"/>
                        <a:tabLst>
                          <a:tab pos="4114800" algn="l"/>
                          <a:tab pos="350520" algn="l"/>
                        </a:tabLst>
                      </a:pPr>
                      <a:r>
                        <a:rPr lang="en-US" sz="1200" dirty="0">
                          <a:effectLst/>
                          <a:latin typeface="+mn-lt"/>
                          <a:ea typeface="Times New Roman"/>
                          <a:cs typeface="Times New Roman"/>
                        </a:rPr>
                        <a:t>Bayer Crop Science AG, Germany</a:t>
                      </a:r>
                    </a:p>
                    <a:p>
                      <a:pPr marL="1143000" marR="0" lvl="2" indent="-228600">
                        <a:lnSpc>
                          <a:spcPct val="115000"/>
                        </a:lnSpc>
                        <a:spcBef>
                          <a:spcPts val="0"/>
                        </a:spcBef>
                        <a:spcAft>
                          <a:spcPts val="0"/>
                        </a:spcAft>
                        <a:buFont typeface="+mj-lt"/>
                        <a:buAutoNum type="arabicPeriod"/>
                        <a:tabLst>
                          <a:tab pos="4114800" algn="l"/>
                          <a:tab pos="350520" algn="l"/>
                        </a:tabLst>
                      </a:pPr>
                      <a:r>
                        <a:rPr lang="en-US" sz="1200" dirty="0">
                          <a:effectLst/>
                          <a:latin typeface="+mn-lt"/>
                          <a:ea typeface="Times New Roman"/>
                          <a:cs typeface="Mangal"/>
                        </a:rPr>
                        <a:t>Mitchell </a:t>
                      </a:r>
                      <a:r>
                        <a:rPr lang="en-US" sz="1200" dirty="0" err="1">
                          <a:effectLst/>
                          <a:latin typeface="+mn-lt"/>
                          <a:ea typeface="Times New Roman"/>
                          <a:cs typeface="Mangal"/>
                        </a:rPr>
                        <a:t>Cotts</a:t>
                      </a:r>
                      <a:r>
                        <a:rPr lang="en-US" sz="1200" dirty="0">
                          <a:effectLst/>
                          <a:latin typeface="+mn-lt"/>
                          <a:ea typeface="Times New Roman"/>
                          <a:cs typeface="Mangal"/>
                        </a:rPr>
                        <a:t> Chemicals, UK</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2120" marR="0" indent="-463550">
                        <a:spcBef>
                          <a:spcPts val="0"/>
                        </a:spcBef>
                        <a:spcAft>
                          <a:spcPts val="0"/>
                        </a:spcAft>
                        <a:tabLst>
                          <a:tab pos="4114800" algn="l"/>
                        </a:tabLst>
                      </a:pPr>
                      <a:r>
                        <a:rPr lang="en-US" sz="1200" dirty="0">
                          <a:effectLst/>
                          <a:latin typeface="+mn-lt"/>
                          <a:ea typeface="Times New Roman"/>
                          <a:cs typeface="Times New Roman"/>
                        </a:rPr>
                        <a:t> </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30350">
                <a:tc>
                  <a:txBody>
                    <a:bodyPr/>
                    <a:lstStyle/>
                    <a:p>
                      <a:pPr marL="0" marR="0" algn="r">
                        <a:lnSpc>
                          <a:spcPct val="115000"/>
                        </a:lnSpc>
                        <a:spcBef>
                          <a:spcPts val="0"/>
                        </a:spcBef>
                        <a:spcAft>
                          <a:spcPts val="0"/>
                        </a:spcAft>
                        <a:tabLst>
                          <a:tab pos="4114800" algn="l"/>
                        </a:tabLst>
                      </a:pPr>
                      <a:r>
                        <a:rPr lang="en-US" sz="1200">
                          <a:effectLst/>
                          <a:latin typeface="+mn-lt"/>
                          <a:ea typeface="Times New Roman"/>
                          <a:cs typeface="Mangal"/>
                        </a:rPr>
                        <a:t>75</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4114800" algn="l"/>
                        </a:tabLst>
                      </a:pPr>
                      <a:r>
                        <a:rPr lang="en-US" sz="1200">
                          <a:effectLst/>
                          <a:latin typeface="+mn-lt"/>
                          <a:ea typeface="Times New Roman"/>
                          <a:cs typeface="Mangal"/>
                        </a:rPr>
                        <a:t>Cyphenothrin Technical 92% min. and 7.2%VP</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4114800" algn="l"/>
                        </a:tabLst>
                      </a:pPr>
                      <a:r>
                        <a:rPr lang="en-US" sz="1200">
                          <a:effectLst/>
                          <a:latin typeface="+mn-lt"/>
                          <a:ea typeface="Times New Roman"/>
                          <a:cs typeface="Mangal"/>
                        </a:rPr>
                        <a:t>417</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mj-lt"/>
                        <a:buAutoNum type="arabicPeriod"/>
                        <a:tabLst>
                          <a:tab pos="4114800" algn="l"/>
                          <a:tab pos="457200" algn="l"/>
                        </a:tabLst>
                      </a:pPr>
                      <a:r>
                        <a:rPr lang="en-US" sz="1200">
                          <a:effectLst/>
                          <a:latin typeface="+mn-lt"/>
                          <a:ea typeface="Times New Roman"/>
                          <a:cs typeface="Times New Roman"/>
                        </a:rPr>
                        <a:t>Sumitomo Chemicals, Osaka, Japan.</a:t>
                      </a:r>
                    </a:p>
                    <a:p>
                      <a:pPr marL="342900" marR="0" lvl="0" indent="-342900">
                        <a:spcBef>
                          <a:spcPts val="0"/>
                        </a:spcBef>
                        <a:spcAft>
                          <a:spcPts val="0"/>
                        </a:spcAft>
                        <a:buFont typeface="+mj-lt"/>
                        <a:buAutoNum type="arabicPeriod"/>
                        <a:tabLst>
                          <a:tab pos="4114800" algn="l"/>
                          <a:tab pos="457200" algn="l"/>
                        </a:tabLst>
                      </a:pPr>
                      <a:r>
                        <a:rPr lang="en-US" sz="1200">
                          <a:effectLst/>
                          <a:latin typeface="+mn-lt"/>
                          <a:ea typeface="Times New Roman"/>
                          <a:cs typeface="Times New Roman"/>
                        </a:rPr>
                        <a:t>Earth Chemicals Co. Ltd., New Awajmachi Bldg., 3-14, 1-chome, Chuo-Ku, Osaka, Japan</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2120" marR="0" indent="-342900">
                        <a:lnSpc>
                          <a:spcPct val="115000"/>
                        </a:lnSpc>
                        <a:spcBef>
                          <a:spcPts val="0"/>
                        </a:spcBef>
                        <a:spcAft>
                          <a:spcPts val="0"/>
                        </a:spcAft>
                        <a:tabLst>
                          <a:tab pos="4114800" algn="l"/>
                        </a:tabLst>
                      </a:pPr>
                      <a:r>
                        <a:rPr lang="en-US" sz="1200" dirty="0">
                          <a:effectLst/>
                          <a:latin typeface="+mn-lt"/>
                          <a:ea typeface="Times New Roman"/>
                          <a:cs typeface="Mangal"/>
                        </a:rPr>
                        <a:t>---</a:t>
                      </a:r>
                    </a:p>
                  </a:txBody>
                  <a:tcPr marL="40034" marR="40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593327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458200" cy="1143000"/>
          </a:xfrm>
        </p:spPr>
        <p:txBody>
          <a:bodyPr>
            <a:normAutofit/>
          </a:bodyPr>
          <a:lstStyle/>
          <a:p>
            <a:r>
              <a:rPr lang="en-US" sz="3200" b="1" dirty="0">
                <a:solidFill>
                  <a:srgbClr val="0070C0"/>
                </a:solidFill>
              </a:rPr>
              <a:t>CIB-approved sources of active ingredients….</a:t>
            </a:r>
            <a:r>
              <a:rPr lang="en-US" sz="2800" dirty="0">
                <a:solidFill>
                  <a:srgbClr val="0070C0"/>
                </a:solidFill>
              </a:rPr>
              <a:t>2/2</a:t>
            </a:r>
            <a:endParaRPr lang="en-US" sz="2800" dirty="0"/>
          </a:p>
        </p:txBody>
      </p:sp>
      <p:graphicFrame>
        <p:nvGraphicFramePr>
          <p:cNvPr id="3" name="Table 2"/>
          <p:cNvGraphicFramePr>
            <a:graphicFrameLocks noGrp="1"/>
          </p:cNvGraphicFramePr>
          <p:nvPr>
            <p:extLst>
              <p:ext uri="{D42A27DB-BD31-4B8C-83A1-F6EECF244321}">
                <p14:modId xmlns:p14="http://schemas.microsoft.com/office/powerpoint/2010/main" val="2596576454"/>
              </p:ext>
            </p:extLst>
          </p:nvPr>
        </p:nvGraphicFramePr>
        <p:xfrm>
          <a:off x="304800" y="1371600"/>
          <a:ext cx="8382000" cy="3374136"/>
        </p:xfrm>
        <a:graphic>
          <a:graphicData uri="http://schemas.openxmlformats.org/drawingml/2006/table">
            <a:tbl>
              <a:tblPr>
                <a:tableStyleId>{5C22544A-7EE6-4342-B048-85BDC9FD1C3A}</a:tableStyleId>
              </a:tblPr>
              <a:tblGrid>
                <a:gridCol w="562234">
                  <a:extLst>
                    <a:ext uri="{9D8B030D-6E8A-4147-A177-3AD203B41FA5}">
                      <a16:colId xmlns:a16="http://schemas.microsoft.com/office/drawing/2014/main" val="20000"/>
                    </a:ext>
                  </a:extLst>
                </a:gridCol>
                <a:gridCol w="1935602">
                  <a:extLst>
                    <a:ext uri="{9D8B030D-6E8A-4147-A177-3AD203B41FA5}">
                      <a16:colId xmlns:a16="http://schemas.microsoft.com/office/drawing/2014/main" val="20001"/>
                    </a:ext>
                  </a:extLst>
                </a:gridCol>
                <a:gridCol w="645201">
                  <a:extLst>
                    <a:ext uri="{9D8B030D-6E8A-4147-A177-3AD203B41FA5}">
                      <a16:colId xmlns:a16="http://schemas.microsoft.com/office/drawing/2014/main" val="20002"/>
                    </a:ext>
                  </a:extLst>
                </a:gridCol>
                <a:gridCol w="2500152">
                  <a:extLst>
                    <a:ext uri="{9D8B030D-6E8A-4147-A177-3AD203B41FA5}">
                      <a16:colId xmlns:a16="http://schemas.microsoft.com/office/drawing/2014/main" val="20003"/>
                    </a:ext>
                  </a:extLst>
                </a:gridCol>
                <a:gridCol w="2738811">
                  <a:extLst>
                    <a:ext uri="{9D8B030D-6E8A-4147-A177-3AD203B41FA5}">
                      <a16:colId xmlns:a16="http://schemas.microsoft.com/office/drawing/2014/main" val="20004"/>
                    </a:ext>
                  </a:extLst>
                </a:gridCol>
              </a:tblGrid>
              <a:tr h="1199626">
                <a:tc>
                  <a:txBody>
                    <a:bodyPr/>
                    <a:lstStyle/>
                    <a:p>
                      <a:pPr marL="0" marR="0" algn="r">
                        <a:lnSpc>
                          <a:spcPct val="115000"/>
                        </a:lnSpc>
                        <a:spcBef>
                          <a:spcPts val="0"/>
                        </a:spcBef>
                        <a:spcAft>
                          <a:spcPts val="0"/>
                        </a:spcAft>
                        <a:tabLst>
                          <a:tab pos="4114800" algn="l"/>
                        </a:tabLst>
                      </a:pPr>
                      <a:r>
                        <a:rPr lang="en-US" sz="1800" dirty="0">
                          <a:effectLst/>
                        </a:rPr>
                        <a:t>278</a:t>
                      </a:r>
                      <a:endParaRPr lang="en-US" sz="1800" dirty="0">
                        <a:effectLst/>
                        <a:latin typeface="Calibri"/>
                        <a:ea typeface="Times New Roman"/>
                        <a:cs typeface="Mangal"/>
                      </a:endParaRPr>
                    </a:p>
                  </a:txBody>
                  <a:tcPr marL="62917" marR="629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tabLst>
                          <a:tab pos="4114800" algn="l"/>
                        </a:tabLst>
                      </a:pPr>
                      <a:r>
                        <a:rPr lang="en-US" sz="1800" dirty="0" err="1">
                          <a:effectLst/>
                        </a:rPr>
                        <a:t>Temephos</a:t>
                      </a:r>
                      <a:r>
                        <a:rPr lang="en-US" sz="1800" dirty="0">
                          <a:effectLst/>
                        </a:rPr>
                        <a:t> Technical </a:t>
                      </a:r>
                    </a:p>
                    <a:p>
                      <a:pPr marL="0" marR="0">
                        <a:lnSpc>
                          <a:spcPct val="115000"/>
                        </a:lnSpc>
                        <a:spcBef>
                          <a:spcPts val="0"/>
                        </a:spcBef>
                        <a:spcAft>
                          <a:spcPts val="0"/>
                        </a:spcAft>
                        <a:tabLst>
                          <a:tab pos="4114800" algn="l"/>
                        </a:tabLst>
                      </a:pPr>
                      <a:r>
                        <a:rPr lang="en-US" sz="1800" dirty="0">
                          <a:effectLst/>
                        </a:rPr>
                        <a:t>90% min.</a:t>
                      </a:r>
                      <a:endParaRPr lang="en-US" sz="1800" dirty="0">
                        <a:effectLst/>
                        <a:latin typeface="Calibri"/>
                        <a:ea typeface="Times New Roman"/>
                        <a:cs typeface="Mangal"/>
                      </a:endParaRPr>
                    </a:p>
                  </a:txBody>
                  <a:tcPr marL="62917" marR="629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4114800" algn="l"/>
                        </a:tabLst>
                      </a:pPr>
                      <a:r>
                        <a:rPr lang="en-US" sz="1800" dirty="0">
                          <a:effectLst/>
                        </a:rPr>
                        <a:t>201</a:t>
                      </a:r>
                      <a:endParaRPr lang="en-US" sz="1800" dirty="0">
                        <a:effectLst/>
                        <a:latin typeface="Calibri"/>
                        <a:ea typeface="Times New Roman"/>
                        <a:cs typeface="Mangal"/>
                      </a:endParaRPr>
                    </a:p>
                  </a:txBody>
                  <a:tcPr marL="62917" marR="629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86715" marR="0" indent="-342900">
                        <a:lnSpc>
                          <a:spcPct val="115000"/>
                        </a:lnSpc>
                        <a:spcBef>
                          <a:spcPts val="0"/>
                        </a:spcBef>
                        <a:spcAft>
                          <a:spcPts val="0"/>
                        </a:spcAft>
                        <a:tabLst>
                          <a:tab pos="4114800" algn="l"/>
                        </a:tabLst>
                      </a:pPr>
                      <a:r>
                        <a:rPr lang="en-US" sz="1800" dirty="0">
                          <a:effectLst/>
                        </a:rPr>
                        <a:t>	American </a:t>
                      </a:r>
                      <a:r>
                        <a:rPr lang="en-US" sz="1800" dirty="0" err="1">
                          <a:effectLst/>
                        </a:rPr>
                        <a:t>Cynamid</a:t>
                      </a:r>
                      <a:r>
                        <a:rPr lang="en-US" sz="1800" dirty="0">
                          <a:effectLst/>
                        </a:rPr>
                        <a:t> Co., USA</a:t>
                      </a:r>
                      <a:endParaRPr lang="en-US" sz="1800" dirty="0">
                        <a:effectLst/>
                        <a:latin typeface="Calibri"/>
                        <a:ea typeface="Times New Roman"/>
                        <a:cs typeface="Mangal"/>
                      </a:endParaRPr>
                    </a:p>
                  </a:txBody>
                  <a:tcPr marL="62917" marR="629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spcBef>
                          <a:spcPts val="0"/>
                        </a:spcBef>
                        <a:spcAft>
                          <a:spcPts val="0"/>
                        </a:spcAft>
                        <a:buFont typeface="+mj-lt"/>
                        <a:buAutoNum type="arabicPeriod"/>
                        <a:tabLst>
                          <a:tab pos="4114800" algn="l"/>
                          <a:tab pos="457200" algn="l"/>
                        </a:tabLst>
                      </a:pPr>
                      <a:r>
                        <a:rPr lang="en-US" sz="1800">
                          <a:effectLst/>
                        </a:rPr>
                        <a:t>Gharda Chemical, Mumbai</a:t>
                      </a:r>
                    </a:p>
                    <a:p>
                      <a:pPr marL="342900" marR="0" lvl="0" indent="-342900">
                        <a:spcBef>
                          <a:spcPts val="0"/>
                        </a:spcBef>
                        <a:spcAft>
                          <a:spcPts val="0"/>
                        </a:spcAft>
                        <a:buFont typeface="+mj-lt"/>
                        <a:buAutoNum type="arabicPeriod"/>
                        <a:tabLst>
                          <a:tab pos="4114800" algn="l"/>
                          <a:tab pos="457200" algn="l"/>
                        </a:tabLst>
                      </a:pPr>
                      <a:r>
                        <a:rPr lang="en-US" sz="1800">
                          <a:effectLst/>
                        </a:rPr>
                        <a:t>Cynamid India, Mumbai</a:t>
                      </a:r>
                    </a:p>
                    <a:p>
                      <a:pPr marL="342900" marR="0" lvl="0" indent="-342900">
                        <a:spcBef>
                          <a:spcPts val="0"/>
                        </a:spcBef>
                        <a:spcAft>
                          <a:spcPts val="0"/>
                        </a:spcAft>
                        <a:buFont typeface="+mj-lt"/>
                        <a:buAutoNum type="arabicPeriod"/>
                        <a:tabLst>
                          <a:tab pos="4114800" algn="l"/>
                          <a:tab pos="457200" algn="l"/>
                        </a:tabLst>
                      </a:pPr>
                      <a:r>
                        <a:rPr lang="en-US" sz="1800">
                          <a:effectLst/>
                        </a:rPr>
                        <a:t>Hikal Ltd</a:t>
                      </a:r>
                    </a:p>
                    <a:p>
                      <a:pPr marL="342900" marR="0" lvl="0" indent="-342900">
                        <a:spcBef>
                          <a:spcPts val="0"/>
                        </a:spcBef>
                        <a:spcAft>
                          <a:spcPts val="0"/>
                        </a:spcAft>
                        <a:buFont typeface="+mj-lt"/>
                        <a:buAutoNum type="arabicPeriod"/>
                        <a:tabLst>
                          <a:tab pos="4114800" algn="l"/>
                          <a:tab pos="457200" algn="l"/>
                        </a:tabLst>
                      </a:pPr>
                      <a:r>
                        <a:rPr lang="en-US" sz="1800">
                          <a:effectLst/>
                        </a:rPr>
                        <a:t>Bharat Rasayan Ltd, New Delhi.</a:t>
                      </a:r>
                    </a:p>
                    <a:p>
                      <a:pPr marL="342900" marR="0" lvl="0" indent="-342900">
                        <a:spcBef>
                          <a:spcPts val="0"/>
                        </a:spcBef>
                        <a:spcAft>
                          <a:spcPts val="0"/>
                        </a:spcAft>
                        <a:buFont typeface="+mj-lt"/>
                        <a:buAutoNum type="arabicPeriod"/>
                        <a:tabLst>
                          <a:tab pos="4114800" algn="l"/>
                          <a:tab pos="457200" algn="l"/>
                        </a:tabLst>
                      </a:pPr>
                      <a:r>
                        <a:rPr lang="en-US" sz="1800">
                          <a:effectLst/>
                        </a:rPr>
                        <a:t>United Phosphorus Ltd., Mumbai</a:t>
                      </a:r>
                    </a:p>
                    <a:p>
                      <a:pPr marL="342900" marR="0" lvl="0" indent="-342900">
                        <a:spcBef>
                          <a:spcPts val="0"/>
                        </a:spcBef>
                        <a:spcAft>
                          <a:spcPts val="0"/>
                        </a:spcAft>
                        <a:buFont typeface="+mj-lt"/>
                        <a:buAutoNum type="arabicPeriod"/>
                        <a:tabLst>
                          <a:tab pos="4114800" algn="l"/>
                          <a:tab pos="457200" algn="l"/>
                        </a:tabLst>
                      </a:pPr>
                      <a:r>
                        <a:rPr lang="en-US" sz="1800">
                          <a:effectLst/>
                        </a:rPr>
                        <a:t>Coromandel International Ltd.</a:t>
                      </a:r>
                    </a:p>
                    <a:p>
                      <a:pPr marL="452120" marR="0" indent="-342900">
                        <a:lnSpc>
                          <a:spcPct val="115000"/>
                        </a:lnSpc>
                        <a:spcBef>
                          <a:spcPts val="0"/>
                        </a:spcBef>
                        <a:spcAft>
                          <a:spcPts val="0"/>
                        </a:spcAft>
                        <a:tabLst>
                          <a:tab pos="4114800" algn="l"/>
                        </a:tabLst>
                      </a:pPr>
                      <a:r>
                        <a:rPr lang="en-US" sz="1800">
                          <a:effectLst/>
                        </a:rPr>
                        <a:t> </a:t>
                      </a:r>
                      <a:endParaRPr lang="en-US" sz="1800">
                        <a:effectLst/>
                        <a:latin typeface="Calibri"/>
                        <a:ea typeface="Times New Roman"/>
                        <a:cs typeface="Mangal"/>
                      </a:endParaRPr>
                    </a:p>
                  </a:txBody>
                  <a:tcPr marL="62917" marR="629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2947">
                <a:tc>
                  <a:txBody>
                    <a:bodyPr/>
                    <a:lstStyle/>
                    <a:p>
                      <a:pPr marL="0" marR="0" algn="r">
                        <a:lnSpc>
                          <a:spcPct val="115000"/>
                        </a:lnSpc>
                        <a:spcBef>
                          <a:spcPts val="0"/>
                        </a:spcBef>
                        <a:spcAft>
                          <a:spcPts val="0"/>
                        </a:spcAft>
                        <a:tabLst>
                          <a:tab pos="4114800" algn="l"/>
                        </a:tabLst>
                      </a:pPr>
                      <a:r>
                        <a:rPr lang="en-US" sz="1800">
                          <a:effectLst/>
                        </a:rPr>
                        <a:t>306</a:t>
                      </a:r>
                      <a:endParaRPr lang="en-US" sz="1800">
                        <a:effectLst/>
                        <a:latin typeface="Calibri"/>
                        <a:ea typeface="Times New Roman"/>
                        <a:cs typeface="Mangal"/>
                      </a:endParaRPr>
                    </a:p>
                  </a:txBody>
                  <a:tcPr marL="62917" marR="629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tabLst>
                          <a:tab pos="4114800" algn="l"/>
                        </a:tabLst>
                      </a:pPr>
                      <a:r>
                        <a:rPr lang="en-US" sz="1800">
                          <a:effectLst/>
                        </a:rPr>
                        <a:t>-----</a:t>
                      </a:r>
                      <a:endParaRPr lang="en-US" sz="1800">
                        <a:effectLst/>
                        <a:latin typeface="Calibri"/>
                        <a:ea typeface="Times New Roman"/>
                        <a:cs typeface="Mangal"/>
                      </a:endParaRPr>
                    </a:p>
                  </a:txBody>
                  <a:tcPr marL="62917" marR="629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4114800" algn="l"/>
                        </a:tabLst>
                      </a:pPr>
                      <a:r>
                        <a:rPr lang="en-US" sz="1800">
                          <a:effectLst/>
                        </a:rPr>
                        <a:t>--</a:t>
                      </a:r>
                      <a:endParaRPr lang="en-US" sz="1800">
                        <a:effectLst/>
                        <a:latin typeface="Calibri"/>
                        <a:ea typeface="Times New Roman"/>
                        <a:cs typeface="Mangal"/>
                      </a:endParaRPr>
                    </a:p>
                  </a:txBody>
                  <a:tcPr marL="62917" marR="629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16535" marR="0" indent="-114300" algn="just">
                        <a:lnSpc>
                          <a:spcPct val="115000"/>
                        </a:lnSpc>
                        <a:spcBef>
                          <a:spcPts val="0"/>
                        </a:spcBef>
                        <a:spcAft>
                          <a:spcPts val="0"/>
                        </a:spcAft>
                        <a:tabLst>
                          <a:tab pos="4114800" algn="l"/>
                        </a:tabLst>
                      </a:pPr>
                      <a:r>
                        <a:rPr lang="en-US" sz="1800" dirty="0">
                          <a:effectLst/>
                        </a:rPr>
                        <a:t>---</a:t>
                      </a:r>
                      <a:endParaRPr lang="en-US" sz="1800" dirty="0">
                        <a:effectLst/>
                        <a:latin typeface="Calibri"/>
                        <a:ea typeface="Times New Roman"/>
                        <a:cs typeface="Mangal"/>
                      </a:endParaRPr>
                    </a:p>
                  </a:txBody>
                  <a:tcPr marL="62917" marR="629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tabLst>
                          <a:tab pos="4114800" algn="l"/>
                        </a:tabLst>
                      </a:pPr>
                      <a:r>
                        <a:rPr lang="en-US" sz="1800" dirty="0">
                          <a:effectLst/>
                        </a:rPr>
                        <a:t>----</a:t>
                      </a:r>
                      <a:endParaRPr lang="en-US" sz="1800" dirty="0">
                        <a:effectLst/>
                        <a:latin typeface="Calibri"/>
                        <a:ea typeface="Times New Roman"/>
                        <a:cs typeface="Mangal"/>
                      </a:endParaRPr>
                    </a:p>
                  </a:txBody>
                  <a:tcPr marL="62917" marR="629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Rectangle 1"/>
          <p:cNvSpPr>
            <a:spLocks noChangeArrowheads="1"/>
          </p:cNvSpPr>
          <p:nvPr/>
        </p:nvSpPr>
        <p:spPr bwMode="auto">
          <a:xfrm>
            <a:off x="457200" y="4948536"/>
            <a:ext cx="712682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4114800" algn="l"/>
              </a:tabLst>
            </a:pPr>
            <a:r>
              <a:rPr kumimoji="0" lang="en-US" b="1"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Source: Website of Central Insecticide Board &amp; Registration Committee, </a:t>
            </a:r>
          </a:p>
          <a:p>
            <a:pPr marL="0" marR="0" lvl="0" indent="0" algn="l" defTabSz="914400" rtl="0" eaLnBrk="0" fontAlgn="base" latinLnBrk="0" hangingPunct="0">
              <a:lnSpc>
                <a:spcPct val="100000"/>
              </a:lnSpc>
              <a:spcBef>
                <a:spcPct val="0"/>
              </a:spcBef>
              <a:spcAft>
                <a:spcPct val="0"/>
              </a:spcAft>
              <a:buClrTx/>
              <a:buSzTx/>
              <a:buFontTx/>
              <a:buNone/>
              <a:tabLst>
                <a:tab pos="4114800" algn="l"/>
              </a:tabLst>
            </a:pPr>
            <a:r>
              <a:rPr lang="en-US" b="1" i="1" dirty="0">
                <a:latin typeface="Times New Roman" pitchFamily="18" charset="0"/>
                <a:ea typeface="Times New Roman" pitchFamily="18" charset="0"/>
                <a:cs typeface="Times New Roman" pitchFamily="18" charset="0"/>
              </a:rPr>
              <a:t>              </a:t>
            </a:r>
            <a:r>
              <a:rPr kumimoji="0" lang="en-US" b="1"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Govt. of India (www.cibrc.nic.in)</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sp>
        <p:nvSpPr>
          <p:cNvPr id="5" name="TextBox 4"/>
          <p:cNvSpPr txBox="1"/>
          <p:nvPr/>
        </p:nvSpPr>
        <p:spPr>
          <a:xfrm>
            <a:off x="457200" y="5791200"/>
            <a:ext cx="8458200" cy="400110"/>
          </a:xfrm>
          <a:prstGeom prst="rect">
            <a:avLst/>
          </a:prstGeom>
          <a:noFill/>
        </p:spPr>
        <p:txBody>
          <a:bodyPr wrap="square" rtlCol="0">
            <a:spAutoFit/>
          </a:bodyPr>
          <a:lstStyle/>
          <a:p>
            <a:r>
              <a:rPr lang="en-US" sz="2000" dirty="0">
                <a:solidFill>
                  <a:srgbClr val="0070C0"/>
                </a:solidFill>
              </a:rPr>
              <a:t>NB: An abridged version of CIB-approved list will be given with the guideline</a:t>
            </a:r>
          </a:p>
        </p:txBody>
      </p:sp>
    </p:spTree>
    <p:extLst>
      <p:ext uri="{BB962C8B-B14F-4D97-AF65-F5344CB8AC3E}">
        <p14:creationId xmlns:p14="http://schemas.microsoft.com/office/powerpoint/2010/main" val="3316835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1143000"/>
          </a:xfrm>
        </p:spPr>
        <p:txBody>
          <a:bodyPr>
            <a:normAutofit/>
          </a:bodyPr>
          <a:lstStyle/>
          <a:p>
            <a:r>
              <a:rPr lang="en-US" sz="4000" dirty="0">
                <a:solidFill>
                  <a:srgbClr val="0070C0"/>
                </a:solidFill>
              </a:rPr>
              <a:t>Documents required……</a:t>
            </a:r>
            <a:r>
              <a:rPr lang="en-US" sz="2800" dirty="0">
                <a:solidFill>
                  <a:srgbClr val="0070C0"/>
                </a:solidFill>
              </a:rPr>
              <a:t>1/2</a:t>
            </a:r>
            <a:endParaRPr lang="en-US" sz="2800" dirty="0"/>
          </a:p>
        </p:txBody>
      </p:sp>
      <p:sp>
        <p:nvSpPr>
          <p:cNvPr id="3" name="Content Placeholder 2"/>
          <p:cNvSpPr>
            <a:spLocks noGrp="1"/>
          </p:cNvSpPr>
          <p:nvPr>
            <p:ph idx="1"/>
          </p:nvPr>
        </p:nvSpPr>
        <p:spPr>
          <a:xfrm>
            <a:off x="457200" y="1428736"/>
            <a:ext cx="8229600" cy="5214974"/>
          </a:xfrm>
        </p:spPr>
        <p:txBody>
          <a:bodyPr>
            <a:normAutofit lnSpcReduction="10000"/>
          </a:bodyPr>
          <a:lstStyle/>
          <a:p>
            <a:pPr>
              <a:spcAft>
                <a:spcPts val="1200"/>
              </a:spcAft>
              <a:buNone/>
            </a:pPr>
            <a:r>
              <a:rPr lang="en-US" sz="2000" dirty="0"/>
              <a:t>Product = commercial formulation as procured from suppliers.</a:t>
            </a:r>
          </a:p>
          <a:p>
            <a:pPr lvl="0"/>
            <a:r>
              <a:rPr lang="en-US" sz="2400" dirty="0"/>
              <a:t>Product :</a:t>
            </a:r>
          </a:p>
          <a:p>
            <a:pPr lvl="0">
              <a:buNone/>
            </a:pPr>
            <a:r>
              <a:rPr lang="en-US" sz="2400" dirty="0"/>
              <a:t>	- Should be having NVBDCP and TAC approval.</a:t>
            </a:r>
            <a:endParaRPr lang="en-IN" sz="2400" dirty="0"/>
          </a:p>
          <a:p>
            <a:pPr lvl="0">
              <a:buNone/>
            </a:pPr>
            <a:r>
              <a:rPr lang="en-GB" sz="2400" dirty="0"/>
              <a:t>	- Must be registered with CIB (copy of CIB registration    certificate to be submitted along with the offer).</a:t>
            </a:r>
            <a:endParaRPr lang="en-IN" sz="2400" dirty="0"/>
          </a:p>
          <a:p>
            <a:pPr lvl="0">
              <a:buNone/>
            </a:pPr>
            <a:r>
              <a:rPr lang="en-GB" sz="2400" dirty="0"/>
              <a:t>	- Valid Manufacturing License to be submitted for the particular product.</a:t>
            </a:r>
          </a:p>
          <a:p>
            <a:pPr lvl="0"/>
            <a:r>
              <a:rPr lang="en-GB" sz="2400" dirty="0"/>
              <a:t>Shelf life of the product must be 2 years from the date of manufacturing.</a:t>
            </a:r>
          </a:p>
          <a:p>
            <a:pPr lvl="0"/>
            <a:r>
              <a:rPr lang="en-GB" sz="2400" dirty="0"/>
              <a:t>Source:</a:t>
            </a:r>
          </a:p>
          <a:p>
            <a:pPr lvl="0">
              <a:buNone/>
            </a:pPr>
            <a:r>
              <a:rPr lang="en-GB" sz="2400" dirty="0"/>
              <a:t>	- ‘CIB approved source of Import’- certificate / valid agreement &amp; bill/invoice of purchase from the approved source to be submitted (if not proprietary products).</a:t>
            </a:r>
            <a:endParaRPr lang="en-IN" sz="2400" dirty="0"/>
          </a:p>
          <a:p>
            <a:pPr lvl="0"/>
            <a:endParaRPr lang="en-IN" sz="2400" dirty="0"/>
          </a:p>
          <a:p>
            <a:endParaRPr lang="en-IN" sz="2400" dirty="0"/>
          </a:p>
          <a:p>
            <a:endParaRPr lang="en-US" sz="2400" dirty="0"/>
          </a:p>
        </p:txBody>
      </p:sp>
    </p:spTree>
    <p:extLst>
      <p:ext uri="{BB962C8B-B14F-4D97-AF65-F5344CB8AC3E}">
        <p14:creationId xmlns:p14="http://schemas.microsoft.com/office/powerpoint/2010/main" val="3476559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1143000"/>
          </a:xfrm>
        </p:spPr>
        <p:txBody>
          <a:bodyPr/>
          <a:lstStyle/>
          <a:p>
            <a:r>
              <a:rPr lang="en-US" dirty="0">
                <a:solidFill>
                  <a:srgbClr val="0070C0"/>
                </a:solidFill>
              </a:rPr>
              <a:t>Documents required……</a:t>
            </a:r>
            <a:r>
              <a:rPr lang="en-US" sz="3200" dirty="0">
                <a:solidFill>
                  <a:srgbClr val="0070C0"/>
                </a:solidFill>
              </a:rPr>
              <a:t>2/2</a:t>
            </a:r>
            <a:endParaRPr lang="en-IN" dirty="0"/>
          </a:p>
        </p:txBody>
      </p:sp>
      <p:sp>
        <p:nvSpPr>
          <p:cNvPr id="3" name="Content Placeholder 2"/>
          <p:cNvSpPr>
            <a:spLocks noGrp="1"/>
          </p:cNvSpPr>
          <p:nvPr>
            <p:ph idx="1"/>
          </p:nvPr>
        </p:nvSpPr>
        <p:spPr/>
        <p:txBody>
          <a:bodyPr/>
          <a:lstStyle/>
          <a:p>
            <a:pPr lvl="0"/>
            <a:r>
              <a:rPr lang="en-GB" sz="2400" dirty="0"/>
              <a:t>In case of proprietary insecticides, proprietary certificate from the manufacturer to be submitted.</a:t>
            </a:r>
            <a:endParaRPr lang="en-IN" sz="2400" dirty="0"/>
          </a:p>
          <a:p>
            <a:pPr lvl="0"/>
            <a:r>
              <a:rPr lang="en-GB" sz="2400" dirty="0"/>
              <a:t>Test report and guarantee certificate from the manufacturer to be submitted at the time of supply.</a:t>
            </a:r>
          </a:p>
          <a:p>
            <a:pPr lvl="0"/>
            <a:r>
              <a:rPr lang="en-GB" sz="2400" dirty="0"/>
              <a:t>Either manufacturer or their authorised distributors are eligible to participate with tender-specific valid authorization certificate from the manufacturer along with the offer.</a:t>
            </a:r>
            <a:endParaRPr lang="en-IN" sz="2400" dirty="0"/>
          </a:p>
          <a:p>
            <a:pPr lvl="0"/>
            <a:endParaRPr lang="en-IN" sz="2400" dirty="0"/>
          </a:p>
          <a:p>
            <a:endParaRPr lang="en-IN"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a:xfrm>
            <a:off x="609600" y="0"/>
            <a:ext cx="7162800" cy="1268413"/>
          </a:xfrm>
        </p:spPr>
        <p:txBody>
          <a:bodyPr/>
          <a:lstStyle/>
          <a:p>
            <a:pPr eaLnBrk="1" hangingPunct="1">
              <a:defRPr/>
            </a:pPr>
            <a:r>
              <a:rPr lang="en-US" altLang="zh-TW" sz="3400" b="1" dirty="0">
                <a:effectLst>
                  <a:outerShdw blurRad="38100" dist="38100" dir="2700000" algn="tl">
                    <a:srgbClr val="C0C0C0"/>
                  </a:outerShdw>
                </a:effectLst>
                <a:latin typeface="+mn-lt"/>
              </a:rPr>
              <a:t>Dengue Fever – Mode of Transmission</a:t>
            </a:r>
            <a:endParaRPr lang="zh-TW" altLang="en-US" sz="3400" b="1" dirty="0">
              <a:effectLst>
                <a:outerShdw blurRad="38100" dist="38100" dir="2700000" algn="tl">
                  <a:srgbClr val="C0C0C0"/>
                </a:outerShdw>
              </a:effectLst>
              <a:latin typeface="+mn-lt"/>
            </a:endParaRPr>
          </a:p>
        </p:txBody>
      </p:sp>
      <p:grpSp>
        <p:nvGrpSpPr>
          <p:cNvPr id="2" name="Group 4"/>
          <p:cNvGrpSpPr>
            <a:grpSpLocks/>
          </p:cNvGrpSpPr>
          <p:nvPr/>
        </p:nvGrpSpPr>
        <p:grpSpPr bwMode="auto">
          <a:xfrm>
            <a:off x="3762376" y="1052515"/>
            <a:ext cx="1559719" cy="1939925"/>
            <a:chOff x="2112" y="720"/>
            <a:chExt cx="1344" cy="1218"/>
          </a:xfrm>
        </p:grpSpPr>
        <p:pic>
          <p:nvPicPr>
            <p:cNvPr id="12303" name="Picture 5" descr="Mosquito"/>
            <p:cNvPicPr>
              <a:picLocks noChangeAspect="1" noChangeArrowheads="1"/>
            </p:cNvPicPr>
            <p:nvPr/>
          </p:nvPicPr>
          <p:blipFill>
            <a:blip r:embed="rId3" cstate="print"/>
            <a:srcRect/>
            <a:stretch>
              <a:fillRect/>
            </a:stretch>
          </p:blipFill>
          <p:spPr bwMode="auto">
            <a:xfrm>
              <a:off x="2448" y="720"/>
              <a:ext cx="624" cy="603"/>
            </a:xfrm>
            <a:prstGeom prst="rect">
              <a:avLst/>
            </a:prstGeom>
            <a:noFill/>
            <a:ln w="9525">
              <a:noFill/>
              <a:miter lim="800000"/>
              <a:headEnd/>
              <a:tailEnd/>
            </a:ln>
          </p:spPr>
        </p:pic>
        <p:sp>
          <p:nvSpPr>
            <p:cNvPr id="12304" name="Rectangle 6"/>
            <p:cNvSpPr>
              <a:spLocks noChangeArrowheads="1"/>
            </p:cNvSpPr>
            <p:nvPr/>
          </p:nvSpPr>
          <p:spPr bwMode="auto">
            <a:xfrm>
              <a:off x="2112" y="1344"/>
              <a:ext cx="1344" cy="594"/>
            </a:xfrm>
            <a:prstGeom prst="rect">
              <a:avLst/>
            </a:prstGeom>
            <a:noFill/>
            <a:ln w="9525">
              <a:noFill/>
              <a:miter lim="800000"/>
              <a:headEnd/>
              <a:tailEnd/>
            </a:ln>
          </p:spPr>
          <p:txBody>
            <a:bodyPr>
              <a:spAutoFit/>
            </a:bodyPr>
            <a:lstStyle/>
            <a:p>
              <a:pPr algn="l"/>
              <a:r>
                <a:rPr kumimoji="1" lang="en-US" altLang="zh-TW" sz="2800" dirty="0">
                  <a:ea typeface="新細明體" pitchFamily="18" charset="-120"/>
                </a:rPr>
                <a:t>Infected mosquito</a:t>
              </a:r>
            </a:p>
          </p:txBody>
        </p:sp>
      </p:grpSp>
      <p:pic>
        <p:nvPicPr>
          <p:cNvPr id="12292" name="Picture 7" descr="Arrow 0635"/>
          <p:cNvPicPr>
            <a:picLocks noGrp="1" noChangeAspect="1" noChangeArrowheads="1"/>
          </p:cNvPicPr>
          <p:nvPr>
            <p:ph type="body" idx="1"/>
          </p:nvPr>
        </p:nvPicPr>
        <p:blipFill>
          <a:blip r:embed="rId4" cstate="print"/>
          <a:srcRect/>
          <a:stretch>
            <a:fillRect/>
          </a:stretch>
        </p:blipFill>
        <p:spPr>
          <a:xfrm>
            <a:off x="5274469" y="1484315"/>
            <a:ext cx="1296591" cy="547687"/>
          </a:xfrm>
          <a:noFill/>
        </p:spPr>
      </p:pic>
      <p:pic>
        <p:nvPicPr>
          <p:cNvPr id="12293" name="Picture 8" descr="Arrow 0634"/>
          <p:cNvPicPr>
            <a:picLocks noChangeAspect="1" noChangeArrowheads="1"/>
          </p:cNvPicPr>
          <p:nvPr/>
        </p:nvPicPr>
        <p:blipFill>
          <a:blip r:embed="rId5" cstate="print"/>
          <a:srcRect/>
          <a:stretch>
            <a:fillRect/>
          </a:stretch>
        </p:blipFill>
        <p:spPr bwMode="auto">
          <a:xfrm rot="-1080250">
            <a:off x="2522045" y="1475869"/>
            <a:ext cx="1371600" cy="533400"/>
          </a:xfrm>
          <a:prstGeom prst="rect">
            <a:avLst/>
          </a:prstGeom>
          <a:noFill/>
          <a:ln w="9525">
            <a:noFill/>
            <a:miter lim="800000"/>
            <a:headEnd/>
            <a:tailEnd/>
          </a:ln>
        </p:spPr>
      </p:pic>
      <p:grpSp>
        <p:nvGrpSpPr>
          <p:cNvPr id="3" name="Group 9"/>
          <p:cNvGrpSpPr>
            <a:grpSpLocks/>
          </p:cNvGrpSpPr>
          <p:nvPr/>
        </p:nvGrpSpPr>
        <p:grpSpPr bwMode="auto">
          <a:xfrm>
            <a:off x="457200" y="1676400"/>
            <a:ext cx="2432263" cy="2540331"/>
            <a:chOff x="192" y="1536"/>
            <a:chExt cx="2366" cy="2174"/>
          </a:xfrm>
        </p:grpSpPr>
        <p:sp>
          <p:nvSpPr>
            <p:cNvPr id="12301" name="Rectangle 10"/>
            <p:cNvSpPr>
              <a:spLocks noChangeArrowheads="1"/>
            </p:cNvSpPr>
            <p:nvPr/>
          </p:nvSpPr>
          <p:spPr bwMode="auto">
            <a:xfrm>
              <a:off x="231" y="3262"/>
              <a:ext cx="2327" cy="448"/>
            </a:xfrm>
            <a:prstGeom prst="rect">
              <a:avLst/>
            </a:prstGeom>
            <a:noFill/>
            <a:ln w="9525">
              <a:noFill/>
              <a:miter lim="800000"/>
              <a:headEnd/>
              <a:tailEnd/>
            </a:ln>
          </p:spPr>
          <p:txBody>
            <a:bodyPr wrap="none">
              <a:spAutoFit/>
            </a:bodyPr>
            <a:lstStyle/>
            <a:p>
              <a:pPr algn="l"/>
              <a:r>
                <a:rPr kumimoji="1" lang="en-US" altLang="zh-TW" sz="2800" dirty="0">
                  <a:ea typeface="新細明體" pitchFamily="18" charset="-120"/>
                </a:rPr>
                <a:t>Healthy person</a:t>
              </a:r>
            </a:p>
          </p:txBody>
        </p:sp>
        <p:pic>
          <p:nvPicPr>
            <p:cNvPr id="12302" name="Picture 11" descr="Man Walking Dog 1"/>
            <p:cNvPicPr>
              <a:picLocks noChangeAspect="1" noChangeArrowheads="1"/>
            </p:cNvPicPr>
            <p:nvPr/>
          </p:nvPicPr>
          <p:blipFill>
            <a:blip r:embed="rId6" cstate="print"/>
            <a:srcRect/>
            <a:stretch>
              <a:fillRect/>
            </a:stretch>
          </p:blipFill>
          <p:spPr bwMode="auto">
            <a:xfrm>
              <a:off x="192" y="1536"/>
              <a:ext cx="1314" cy="1691"/>
            </a:xfrm>
            <a:prstGeom prst="rect">
              <a:avLst/>
            </a:prstGeom>
            <a:noFill/>
            <a:ln w="9525">
              <a:noFill/>
              <a:miter lim="800000"/>
              <a:headEnd/>
              <a:tailEnd/>
            </a:ln>
          </p:spPr>
        </p:pic>
      </p:grpSp>
      <p:pic>
        <p:nvPicPr>
          <p:cNvPr id="12295" name="Picture 13" descr="Sick 3"/>
          <p:cNvPicPr>
            <a:picLocks noChangeAspect="1" noChangeArrowheads="1"/>
          </p:cNvPicPr>
          <p:nvPr/>
        </p:nvPicPr>
        <p:blipFill>
          <a:blip r:embed="rId7" cstate="print"/>
          <a:srcRect/>
          <a:stretch>
            <a:fillRect/>
          </a:stretch>
        </p:blipFill>
        <p:spPr bwMode="auto">
          <a:xfrm>
            <a:off x="7315200" y="1371600"/>
            <a:ext cx="1363266" cy="2078037"/>
          </a:xfrm>
          <a:prstGeom prst="rect">
            <a:avLst/>
          </a:prstGeom>
          <a:noFill/>
          <a:ln w="9525">
            <a:noFill/>
            <a:miter lim="800000"/>
            <a:headEnd/>
            <a:tailEnd/>
          </a:ln>
        </p:spPr>
      </p:pic>
      <p:sp>
        <p:nvSpPr>
          <p:cNvPr id="12296" name="Rectangle 14"/>
          <p:cNvSpPr>
            <a:spLocks noChangeArrowheads="1"/>
          </p:cNvSpPr>
          <p:nvPr/>
        </p:nvSpPr>
        <p:spPr bwMode="auto">
          <a:xfrm>
            <a:off x="6681659" y="3733800"/>
            <a:ext cx="2462341" cy="523220"/>
          </a:xfrm>
          <a:prstGeom prst="rect">
            <a:avLst/>
          </a:prstGeom>
          <a:noFill/>
          <a:ln w="9525">
            <a:noFill/>
            <a:miter lim="800000"/>
            <a:headEnd/>
            <a:tailEnd/>
          </a:ln>
        </p:spPr>
        <p:txBody>
          <a:bodyPr wrap="none">
            <a:spAutoFit/>
          </a:bodyPr>
          <a:lstStyle/>
          <a:p>
            <a:pPr algn="l"/>
            <a:r>
              <a:rPr kumimoji="1" lang="en-US" altLang="zh-TW" sz="2800" dirty="0">
                <a:ea typeface="新細明體" pitchFamily="18" charset="-120"/>
              </a:rPr>
              <a:t>Infected person</a:t>
            </a:r>
          </a:p>
        </p:txBody>
      </p:sp>
      <p:sp>
        <p:nvSpPr>
          <p:cNvPr id="12297" name="Rectangle 16"/>
          <p:cNvSpPr>
            <a:spLocks noChangeArrowheads="1"/>
          </p:cNvSpPr>
          <p:nvPr/>
        </p:nvSpPr>
        <p:spPr bwMode="auto">
          <a:xfrm>
            <a:off x="685800" y="5334000"/>
            <a:ext cx="7772400" cy="1815882"/>
          </a:xfrm>
          <a:prstGeom prst="rect">
            <a:avLst/>
          </a:prstGeom>
          <a:noFill/>
          <a:ln w="9525" algn="ctr">
            <a:noFill/>
            <a:miter lim="800000"/>
            <a:headEnd/>
            <a:tailEnd/>
          </a:ln>
        </p:spPr>
        <p:txBody>
          <a:bodyPr wrap="square">
            <a:spAutoFit/>
          </a:bodyPr>
          <a:lstStyle/>
          <a:p>
            <a:pPr algn="ctr">
              <a:lnSpc>
                <a:spcPct val="90000"/>
              </a:lnSpc>
              <a:spcBef>
                <a:spcPct val="20000"/>
              </a:spcBef>
              <a:buClr>
                <a:schemeClr val="folHlink"/>
              </a:buClr>
              <a:buSzPct val="60000"/>
            </a:pPr>
            <a:r>
              <a:rPr kumimoji="1" lang="en-US" altLang="zh-TW" sz="2800" dirty="0">
                <a:solidFill>
                  <a:srgbClr val="C00000"/>
                </a:solidFill>
              </a:rPr>
              <a:t>Dengue fever is not spread by contact with          infected persons.</a:t>
            </a:r>
            <a:r>
              <a:rPr lang="en-US" sz="2800" b="1" dirty="0">
                <a:solidFill>
                  <a:srgbClr val="C00000"/>
                </a:solidFill>
              </a:rPr>
              <a:t> </a:t>
            </a:r>
          </a:p>
          <a:p>
            <a:pPr algn="ctr">
              <a:lnSpc>
                <a:spcPct val="90000"/>
              </a:lnSpc>
              <a:spcBef>
                <a:spcPct val="20000"/>
              </a:spcBef>
              <a:buClr>
                <a:schemeClr val="folHlink"/>
              </a:buClr>
              <a:buSzPct val="60000"/>
            </a:pPr>
            <a:r>
              <a:rPr lang="en-US" sz="2800" b="1" dirty="0">
                <a:solidFill>
                  <a:srgbClr val="C00000"/>
                </a:solidFill>
              </a:rPr>
              <a:t>To control the disease control the vector.</a:t>
            </a:r>
          </a:p>
          <a:p>
            <a:pPr algn="ctr">
              <a:lnSpc>
                <a:spcPct val="90000"/>
              </a:lnSpc>
              <a:spcBef>
                <a:spcPct val="20000"/>
              </a:spcBef>
              <a:buClr>
                <a:schemeClr val="folHlink"/>
              </a:buClr>
              <a:buSzPct val="60000"/>
              <a:buFont typeface="Wingdings" pitchFamily="2" charset="2"/>
              <a:buNone/>
            </a:pPr>
            <a:endParaRPr kumimoji="1" lang="en-US" altLang="zh-TW" sz="2800" dirty="0">
              <a:solidFill>
                <a:srgbClr val="C00000"/>
              </a:solidFill>
            </a:endParaRPr>
          </a:p>
        </p:txBody>
      </p:sp>
      <p:grpSp>
        <p:nvGrpSpPr>
          <p:cNvPr id="4" name="Group 23"/>
          <p:cNvGrpSpPr>
            <a:grpSpLocks/>
          </p:cNvGrpSpPr>
          <p:nvPr/>
        </p:nvGrpSpPr>
        <p:grpSpPr bwMode="auto">
          <a:xfrm>
            <a:off x="2438400" y="2743097"/>
            <a:ext cx="4591050" cy="2438502"/>
            <a:chOff x="975" y="2876"/>
            <a:chExt cx="3984" cy="1642"/>
          </a:xfrm>
        </p:grpSpPr>
        <p:pic>
          <p:nvPicPr>
            <p:cNvPr id="12299" name="Picture 21" descr="Arrow 0915"/>
            <p:cNvPicPr>
              <a:picLocks noChangeAspect="1" noChangeArrowheads="1"/>
            </p:cNvPicPr>
            <p:nvPr/>
          </p:nvPicPr>
          <p:blipFill>
            <a:blip r:embed="rId8" cstate="print"/>
            <a:srcRect/>
            <a:stretch>
              <a:fillRect/>
            </a:stretch>
          </p:blipFill>
          <p:spPr bwMode="auto">
            <a:xfrm>
              <a:off x="975" y="2876"/>
              <a:ext cx="3984" cy="684"/>
            </a:xfrm>
            <a:prstGeom prst="rect">
              <a:avLst/>
            </a:prstGeom>
            <a:noFill/>
            <a:ln w="9525">
              <a:noFill/>
              <a:miter lim="800000"/>
              <a:headEnd/>
              <a:tailEnd/>
            </a:ln>
          </p:spPr>
        </p:pic>
        <p:sp>
          <p:nvSpPr>
            <p:cNvPr id="12300" name="Rectangle 22"/>
            <p:cNvSpPr>
              <a:spLocks noChangeArrowheads="1"/>
            </p:cNvSpPr>
            <p:nvPr/>
          </p:nvSpPr>
          <p:spPr bwMode="auto">
            <a:xfrm>
              <a:off x="1695" y="3606"/>
              <a:ext cx="2784" cy="912"/>
            </a:xfrm>
            <a:prstGeom prst="rect">
              <a:avLst/>
            </a:prstGeom>
            <a:noFill/>
            <a:ln w="9525">
              <a:noFill/>
              <a:miter lim="800000"/>
              <a:headEnd/>
              <a:tailEnd/>
            </a:ln>
          </p:spPr>
          <p:txBody>
            <a:bodyPr anchor="ctr"/>
            <a:lstStyle/>
            <a:p>
              <a:pPr algn="l"/>
              <a:r>
                <a:rPr kumimoji="1" lang="en-US" altLang="zh-TW" sz="2400" dirty="0"/>
                <a:t>Incubation Period: 3 to 14 days</a:t>
              </a:r>
              <a:br>
                <a:rPr kumimoji="1" lang="en-US" altLang="zh-TW" sz="2400" dirty="0"/>
              </a:br>
              <a:r>
                <a:rPr kumimoji="1" lang="en-US" altLang="zh-TW" sz="2400" dirty="0"/>
                <a:t>Most commonly 4 to 7 days</a:t>
              </a:r>
            </a:p>
          </p:txBody>
        </p:sp>
      </p:grpSp>
    </p:spTree>
    <p:extLst>
      <p:ext uri="{BB962C8B-B14F-4D97-AF65-F5344CB8AC3E}">
        <p14:creationId xmlns:p14="http://schemas.microsoft.com/office/powerpoint/2010/main" val="1408530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5940152" y="4365104"/>
            <a:ext cx="1543000" cy="725016"/>
          </a:xfrm>
          <a:prstGeom prst="rect">
            <a:avLst/>
          </a:prstGeom>
          <a:solidFill>
            <a:srgbClr val="FFFFFF"/>
          </a:solidFill>
          <a:ln w="9525">
            <a:solidFill>
              <a:srgbClr val="000000"/>
            </a:solidFill>
            <a:miter lim="800000"/>
            <a:headEnd/>
            <a:tailEnd/>
          </a:ln>
        </p:spPr>
        <p:txBody>
          <a:bodyPr/>
          <a:lstStyle/>
          <a:p>
            <a:r>
              <a:rPr lang="en-US" sz="1400" b="1" dirty="0"/>
              <a:t>Eggs are hatched within 48 hours</a:t>
            </a:r>
            <a:endParaRPr lang="en-US" sz="2800" b="1" dirty="0">
              <a:latin typeface="Times New Roman" pitchFamily="18" charset="0"/>
            </a:endParaRPr>
          </a:p>
        </p:txBody>
      </p:sp>
      <p:sp>
        <p:nvSpPr>
          <p:cNvPr id="6151" name="Text Box 9"/>
          <p:cNvSpPr txBox="1">
            <a:spLocks noChangeArrowheads="1"/>
          </p:cNvSpPr>
          <p:nvPr/>
        </p:nvSpPr>
        <p:spPr bwMode="auto">
          <a:xfrm>
            <a:off x="7668344" y="2564904"/>
            <a:ext cx="1296144" cy="1656184"/>
          </a:xfrm>
          <a:prstGeom prst="rect">
            <a:avLst/>
          </a:prstGeom>
          <a:solidFill>
            <a:srgbClr val="FFFFFF"/>
          </a:solidFill>
          <a:ln w="9525">
            <a:solidFill>
              <a:srgbClr val="000000"/>
            </a:solidFill>
            <a:miter lim="800000"/>
            <a:headEnd/>
            <a:tailEnd/>
          </a:ln>
        </p:spPr>
        <p:txBody>
          <a:bodyPr/>
          <a:lstStyle/>
          <a:p>
            <a:pPr algn="ctr"/>
            <a:r>
              <a:rPr lang="en-US" sz="1400" b="1" dirty="0">
                <a:solidFill>
                  <a:srgbClr val="C00000"/>
                </a:solidFill>
                <a:latin typeface="Arial" pitchFamily="34" charset="0"/>
                <a:cs typeface="Arial" pitchFamily="34" charset="0"/>
              </a:rPr>
              <a:t>Adult mosquito feeds on blood  for the development of the eggs</a:t>
            </a:r>
          </a:p>
        </p:txBody>
      </p:sp>
      <p:sp>
        <p:nvSpPr>
          <p:cNvPr id="6153" name="Text Box 11"/>
          <p:cNvSpPr txBox="1">
            <a:spLocks noChangeArrowheads="1"/>
          </p:cNvSpPr>
          <p:nvPr/>
        </p:nvSpPr>
        <p:spPr bwMode="auto">
          <a:xfrm>
            <a:off x="1714500" y="101575"/>
            <a:ext cx="5314950" cy="519113"/>
          </a:xfrm>
          <a:prstGeom prst="rect">
            <a:avLst/>
          </a:prstGeom>
          <a:noFill/>
          <a:ln w="9525">
            <a:noFill/>
            <a:miter lim="800000"/>
            <a:headEnd/>
            <a:tailEnd/>
          </a:ln>
        </p:spPr>
        <p:txBody>
          <a:bodyPr>
            <a:spAutoFit/>
          </a:bodyPr>
          <a:lstStyle/>
          <a:p>
            <a:pPr algn="ctr"/>
            <a:r>
              <a:rPr lang="en-US" sz="2800" b="1" dirty="0">
                <a:solidFill>
                  <a:schemeClr val="accent3">
                    <a:lumMod val="75000"/>
                  </a:schemeClr>
                </a:solidFill>
              </a:rPr>
              <a:t>Life Cycle of Aedes Mosquito</a:t>
            </a:r>
          </a:p>
        </p:txBody>
      </p:sp>
      <p:sp>
        <p:nvSpPr>
          <p:cNvPr id="6156" name="Text Box 12"/>
          <p:cNvSpPr txBox="1">
            <a:spLocks noChangeArrowheads="1"/>
          </p:cNvSpPr>
          <p:nvPr/>
        </p:nvSpPr>
        <p:spPr bwMode="auto">
          <a:xfrm>
            <a:off x="1403648" y="5879013"/>
            <a:ext cx="6696744" cy="707886"/>
          </a:xfrm>
          <a:prstGeom prst="rect">
            <a:avLst/>
          </a:prstGeom>
          <a:noFill/>
          <a:ln w="9525">
            <a:noFill/>
            <a:miter lim="800000"/>
            <a:headEnd/>
            <a:tailEnd/>
          </a:ln>
          <a:effectLst/>
        </p:spPr>
        <p:txBody>
          <a:bodyPr wrap="square">
            <a:spAutoFit/>
          </a:bodyPr>
          <a:lstStyle/>
          <a:p>
            <a:pPr algn="ctr">
              <a:spcBef>
                <a:spcPct val="50000"/>
              </a:spcBef>
            </a:pPr>
            <a:r>
              <a:rPr lang="en-US" sz="2000" b="1" dirty="0">
                <a:solidFill>
                  <a:srgbClr val="993300"/>
                </a:solidFill>
              </a:rPr>
              <a:t>Adult are very active and resistant to most insecticides. So, to control mosquito, control of larvae is the smart choice.</a:t>
            </a:r>
          </a:p>
        </p:txBody>
      </p:sp>
      <p:pic>
        <p:nvPicPr>
          <p:cNvPr id="12" name="Picture 2" descr="lifecycle1 (2).jpg"/>
          <p:cNvPicPr>
            <a:picLocks noChangeAspect="1" noChangeArrowheads="1"/>
          </p:cNvPicPr>
          <p:nvPr/>
        </p:nvPicPr>
        <p:blipFill>
          <a:blip r:embed="rId2" cstate="print"/>
          <a:srcRect/>
          <a:stretch>
            <a:fillRect/>
          </a:stretch>
        </p:blipFill>
        <p:spPr bwMode="auto">
          <a:xfrm>
            <a:off x="1763688" y="1196752"/>
            <a:ext cx="5904656" cy="4104456"/>
          </a:xfrm>
          <a:prstGeom prst="rect">
            <a:avLst/>
          </a:prstGeom>
          <a:noFill/>
        </p:spPr>
      </p:pic>
      <p:sp>
        <p:nvSpPr>
          <p:cNvPr id="6148" name="Text Box 6"/>
          <p:cNvSpPr txBox="1">
            <a:spLocks noChangeArrowheads="1"/>
          </p:cNvSpPr>
          <p:nvPr/>
        </p:nvSpPr>
        <p:spPr bwMode="auto">
          <a:xfrm>
            <a:off x="1043608" y="4221088"/>
            <a:ext cx="1752600" cy="1245840"/>
          </a:xfrm>
          <a:prstGeom prst="rect">
            <a:avLst/>
          </a:prstGeom>
          <a:solidFill>
            <a:srgbClr val="FFFFFF"/>
          </a:solidFill>
          <a:ln w="9525">
            <a:solidFill>
              <a:srgbClr val="000000"/>
            </a:solidFill>
            <a:miter lim="800000"/>
            <a:headEnd/>
            <a:tailEnd/>
          </a:ln>
        </p:spPr>
        <p:txBody>
          <a:bodyPr/>
          <a:lstStyle/>
          <a:p>
            <a:pPr algn="ctr"/>
            <a:r>
              <a:rPr lang="en-US" sz="1400" b="1" dirty="0">
                <a:solidFill>
                  <a:srgbClr val="C00000"/>
                </a:solidFill>
                <a:latin typeface="Arial" pitchFamily="34" charset="0"/>
                <a:cs typeface="Arial" pitchFamily="34" charset="0"/>
              </a:rPr>
              <a:t>The larvae develop to pupae within</a:t>
            </a:r>
          </a:p>
          <a:p>
            <a:pPr algn="ctr"/>
            <a:r>
              <a:rPr lang="en-US" sz="2800" b="1" dirty="0">
                <a:solidFill>
                  <a:srgbClr val="C00000"/>
                </a:solidFill>
                <a:latin typeface="Arial" pitchFamily="34" charset="0"/>
                <a:cs typeface="Arial" pitchFamily="34" charset="0"/>
              </a:rPr>
              <a:t>7days</a:t>
            </a:r>
          </a:p>
        </p:txBody>
      </p:sp>
      <p:sp>
        <p:nvSpPr>
          <p:cNvPr id="6150" name="Text Box 8"/>
          <p:cNvSpPr txBox="1">
            <a:spLocks noChangeArrowheads="1"/>
          </p:cNvSpPr>
          <p:nvPr/>
        </p:nvSpPr>
        <p:spPr bwMode="auto">
          <a:xfrm>
            <a:off x="467544" y="1052736"/>
            <a:ext cx="2516882" cy="1150640"/>
          </a:xfrm>
          <a:prstGeom prst="rect">
            <a:avLst/>
          </a:prstGeom>
          <a:solidFill>
            <a:srgbClr val="FFFFFF"/>
          </a:solidFill>
          <a:ln w="9525">
            <a:solidFill>
              <a:srgbClr val="000000"/>
            </a:solidFill>
            <a:miter lim="800000"/>
            <a:headEnd/>
            <a:tailEnd/>
          </a:ln>
        </p:spPr>
        <p:txBody>
          <a:bodyPr/>
          <a:lstStyle/>
          <a:p>
            <a:r>
              <a:rPr lang="en-US" sz="1400" b="1" dirty="0">
                <a:solidFill>
                  <a:srgbClr val="C00000"/>
                </a:solidFill>
                <a:latin typeface="Arial" pitchFamily="34" charset="0"/>
                <a:cs typeface="Arial" pitchFamily="34" charset="0"/>
              </a:rPr>
              <a:t>The newly emerged adult mosquito rests on the surface of the water for a short time to dry and allow all its parts to harden.</a:t>
            </a:r>
            <a:endParaRPr lang="en-US" sz="2800" b="1" dirty="0">
              <a:solidFill>
                <a:srgbClr val="C00000"/>
              </a:solidFill>
              <a:latin typeface="Arial" pitchFamily="34" charset="0"/>
              <a:cs typeface="Arial" pitchFamily="34" charset="0"/>
            </a:endParaRPr>
          </a:p>
        </p:txBody>
      </p:sp>
      <p:sp>
        <p:nvSpPr>
          <p:cNvPr id="11" name="Text Box 9"/>
          <p:cNvSpPr txBox="1">
            <a:spLocks noChangeArrowheads="1"/>
          </p:cNvSpPr>
          <p:nvPr/>
        </p:nvSpPr>
        <p:spPr bwMode="auto">
          <a:xfrm>
            <a:off x="6516216" y="1340768"/>
            <a:ext cx="2160240" cy="576064"/>
          </a:xfrm>
          <a:prstGeom prst="rect">
            <a:avLst/>
          </a:prstGeom>
          <a:solidFill>
            <a:srgbClr val="FFFFFF"/>
          </a:solidFill>
          <a:ln w="9525">
            <a:solidFill>
              <a:srgbClr val="000000"/>
            </a:solidFill>
            <a:miter lim="800000"/>
            <a:headEnd/>
            <a:tailEnd/>
          </a:ln>
        </p:spPr>
        <p:txBody>
          <a:bodyPr/>
          <a:lstStyle/>
          <a:p>
            <a:pPr algn="ctr"/>
            <a:r>
              <a:rPr lang="en-US" sz="1600" b="1" dirty="0">
                <a:solidFill>
                  <a:srgbClr val="C00000"/>
                </a:solidFill>
                <a:latin typeface="Arial" pitchFamily="34" charset="0"/>
                <a:cs typeface="Arial" pitchFamily="34" charset="0"/>
              </a:rPr>
              <a:t>A</a:t>
            </a:r>
            <a:r>
              <a:rPr lang="en-US" sz="1600" b="1" dirty="0">
                <a:solidFill>
                  <a:srgbClr val="CC3300"/>
                </a:solidFill>
                <a:latin typeface="Arial" pitchFamily="34" charset="0"/>
                <a:cs typeface="Arial" pitchFamily="34" charset="0"/>
              </a:rPr>
              <a:t>dult mosquito lives for 1-2 months</a:t>
            </a:r>
          </a:p>
        </p:txBody>
      </p:sp>
      <p:sp>
        <p:nvSpPr>
          <p:cNvPr id="6149" name="Text Box 7"/>
          <p:cNvSpPr txBox="1">
            <a:spLocks noChangeArrowheads="1"/>
          </p:cNvSpPr>
          <p:nvPr/>
        </p:nvSpPr>
        <p:spPr bwMode="auto">
          <a:xfrm>
            <a:off x="228700" y="2780928"/>
            <a:ext cx="1534988" cy="986408"/>
          </a:xfrm>
          <a:prstGeom prst="rect">
            <a:avLst/>
          </a:prstGeom>
          <a:solidFill>
            <a:srgbClr val="FFFFFF"/>
          </a:solidFill>
          <a:ln w="9525">
            <a:solidFill>
              <a:srgbClr val="000000"/>
            </a:solidFill>
            <a:miter lim="800000"/>
            <a:headEnd/>
            <a:tailEnd/>
          </a:ln>
        </p:spPr>
        <p:txBody>
          <a:bodyPr/>
          <a:lstStyle/>
          <a:p>
            <a:r>
              <a:rPr lang="en-US" sz="1400" b="1" dirty="0">
                <a:solidFill>
                  <a:srgbClr val="C00000"/>
                </a:solidFill>
                <a:latin typeface="Arial" pitchFamily="34" charset="0"/>
                <a:cs typeface="Arial" pitchFamily="34" charset="0"/>
              </a:rPr>
              <a:t>The pupae develops to adult within 1- 4 days </a:t>
            </a:r>
            <a:endParaRPr lang="en-US" sz="28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40132532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323528" y="340934"/>
            <a:ext cx="6120680" cy="58477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spcBef>
                <a:spcPct val="50000"/>
              </a:spcBef>
            </a:pPr>
            <a:r>
              <a:rPr lang="en-US" sz="3200" b="1" dirty="0">
                <a:solidFill>
                  <a:srgbClr val="FF0000"/>
                </a:solidFill>
              </a:rPr>
              <a:t>Some Facts About </a:t>
            </a:r>
            <a:r>
              <a:rPr lang="en-US" sz="3200" b="1" i="1" dirty="0" err="1">
                <a:solidFill>
                  <a:srgbClr val="FF0000"/>
                </a:solidFill>
              </a:rPr>
              <a:t>Aedes</a:t>
            </a:r>
            <a:r>
              <a:rPr lang="en-US" sz="3200" b="1" dirty="0">
                <a:solidFill>
                  <a:srgbClr val="FF0000"/>
                </a:solidFill>
              </a:rPr>
              <a:t> Mosquito</a:t>
            </a:r>
          </a:p>
        </p:txBody>
      </p:sp>
      <p:sp>
        <p:nvSpPr>
          <p:cNvPr id="7171" name="Text Box 5"/>
          <p:cNvSpPr txBox="1">
            <a:spLocks noChangeArrowheads="1"/>
          </p:cNvSpPr>
          <p:nvPr/>
        </p:nvSpPr>
        <p:spPr bwMode="auto">
          <a:xfrm>
            <a:off x="539552" y="1052736"/>
            <a:ext cx="8208912" cy="5509200"/>
          </a:xfrm>
          <a:prstGeom prst="rect">
            <a:avLst/>
          </a:prstGeom>
          <a:noFill/>
          <a:ln w="9525">
            <a:noFill/>
            <a:miter lim="800000"/>
            <a:headEnd/>
            <a:tailEnd/>
          </a:ln>
        </p:spPr>
        <p:txBody>
          <a:bodyPr wrap="square">
            <a:spAutoFit/>
          </a:bodyPr>
          <a:lstStyle/>
          <a:p>
            <a:pPr>
              <a:spcBef>
                <a:spcPct val="50000"/>
              </a:spcBef>
            </a:pPr>
            <a:r>
              <a:rPr lang="en-US" sz="3200" b="1" dirty="0">
                <a:solidFill>
                  <a:srgbClr val="FF0000"/>
                </a:solidFill>
              </a:rPr>
              <a:t>A</a:t>
            </a:r>
            <a:r>
              <a:rPr lang="en-US" sz="2000" b="1" dirty="0"/>
              <a:t>lso known as Tiger Mosquito for their silvery white </a:t>
            </a:r>
          </a:p>
          <a:p>
            <a:pPr>
              <a:spcBef>
                <a:spcPct val="50000"/>
              </a:spcBef>
            </a:pPr>
            <a:r>
              <a:rPr lang="en-US" sz="2000" b="1" dirty="0"/>
              <a:t>stripes and bands on black background. </a:t>
            </a:r>
          </a:p>
          <a:p>
            <a:pPr>
              <a:spcBef>
                <a:spcPct val="50000"/>
              </a:spcBef>
            </a:pPr>
            <a:r>
              <a:rPr lang="en-US" sz="3200" b="1" dirty="0">
                <a:solidFill>
                  <a:srgbClr val="FF0000"/>
                </a:solidFill>
              </a:rPr>
              <a:t>B</a:t>
            </a:r>
            <a:r>
              <a:rPr lang="en-US" sz="2000" b="1" dirty="0"/>
              <a:t>lackish form of mosquito. </a:t>
            </a:r>
          </a:p>
          <a:p>
            <a:pPr>
              <a:spcBef>
                <a:spcPct val="50000"/>
              </a:spcBef>
            </a:pPr>
            <a:r>
              <a:rPr lang="en-US" sz="3600" b="1" dirty="0">
                <a:solidFill>
                  <a:srgbClr val="FF0000"/>
                </a:solidFill>
              </a:rPr>
              <a:t>c</a:t>
            </a:r>
            <a:r>
              <a:rPr lang="en-US" sz="2000" b="1" dirty="0"/>
              <a:t>an infect more than five person -Multiple </a:t>
            </a:r>
            <a:r>
              <a:rPr lang="en-US" altLang="zh-TW" sz="2000" b="1" dirty="0">
                <a:ea typeface="PMingLiU" pitchFamily="18" charset="-120"/>
              </a:rPr>
              <a:t>feeder-</a:t>
            </a:r>
            <a:endParaRPr lang="en-US" altLang="zh-TW" sz="2000" b="1" dirty="0">
              <a:solidFill>
                <a:srgbClr val="0033CC"/>
              </a:solidFill>
              <a:ea typeface="PMingLiU" pitchFamily="18" charset="-120"/>
            </a:endParaRPr>
          </a:p>
          <a:p>
            <a:pPr>
              <a:spcBef>
                <a:spcPct val="50000"/>
              </a:spcBef>
            </a:pPr>
            <a:r>
              <a:rPr lang="en-US" sz="3200" b="1" dirty="0">
                <a:solidFill>
                  <a:srgbClr val="FF0000"/>
                </a:solidFill>
              </a:rPr>
              <a:t>D</a:t>
            </a:r>
            <a:r>
              <a:rPr lang="en-US" sz="2000" b="1" dirty="0"/>
              <a:t>ay biter (mainly) </a:t>
            </a:r>
          </a:p>
          <a:p>
            <a:pPr>
              <a:spcBef>
                <a:spcPct val="50000"/>
              </a:spcBef>
            </a:pPr>
            <a:r>
              <a:rPr lang="en-US" sz="3200" b="1" dirty="0">
                <a:solidFill>
                  <a:srgbClr val="FF0000"/>
                </a:solidFill>
              </a:rPr>
              <a:t>E</a:t>
            </a:r>
            <a:r>
              <a:rPr lang="en-US" sz="2000" b="1" dirty="0"/>
              <a:t>ggs can carry the diseased organism- Trans- ovarian: The disease organism is transmitted to eggs through ovary of infected female</a:t>
            </a:r>
          </a:p>
          <a:p>
            <a:r>
              <a:rPr lang="en-US" sz="2000" b="1" dirty="0"/>
              <a:t>     -     752 eggs in 72 days </a:t>
            </a:r>
          </a:p>
          <a:p>
            <a:r>
              <a:rPr lang="en-US" sz="2000" b="1" dirty="0"/>
              <a:t>     -     140 eggs in one laying</a:t>
            </a:r>
            <a:r>
              <a:rPr lang="en-US" sz="2000" b="1" dirty="0">
                <a:solidFill>
                  <a:schemeClr val="accent4"/>
                </a:solidFill>
              </a:rPr>
              <a:t> </a:t>
            </a:r>
            <a:r>
              <a:rPr lang="en-US" altLang="zh-TW" sz="2000" b="1" dirty="0">
                <a:solidFill>
                  <a:srgbClr val="FF0000"/>
                </a:solidFill>
                <a:ea typeface="PMingLiU" pitchFamily="18" charset="-120"/>
              </a:rPr>
              <a:t>(Hence breeding sources should be destroyed)</a:t>
            </a:r>
          </a:p>
          <a:p>
            <a:r>
              <a:rPr lang="en-US" sz="3200" b="1" dirty="0">
                <a:solidFill>
                  <a:srgbClr val="FF0000"/>
                </a:solidFill>
              </a:rPr>
              <a:t>F</a:t>
            </a:r>
            <a:r>
              <a:rPr lang="en-US" sz="2000" b="1" dirty="0"/>
              <a:t>ound in the clean water, in cool shady places – the larval stage</a:t>
            </a:r>
            <a:r>
              <a:rPr lang="en-US" altLang="zh-TW" sz="2000" b="1" dirty="0">
                <a:ea typeface="PMingLiU" pitchFamily="18" charset="-120"/>
              </a:rPr>
              <a:t>. </a:t>
            </a:r>
            <a:endParaRPr lang="en-US" sz="2000" b="1" dirty="0"/>
          </a:p>
        </p:txBody>
      </p:sp>
      <p:pic>
        <p:nvPicPr>
          <p:cNvPr id="12295" name="Picture 7" descr="ANd9GcQHQ52NamHbGTiXiMSQTuivaJOJBk_fy5CJZ1DjSk89FIP0Xr-osA"/>
          <p:cNvPicPr>
            <a:picLocks noChangeAspect="1" noChangeArrowheads="1"/>
          </p:cNvPicPr>
          <p:nvPr/>
        </p:nvPicPr>
        <p:blipFill>
          <a:blip r:embed="rId3" cstate="print"/>
          <a:srcRect/>
          <a:stretch>
            <a:fillRect/>
          </a:stretch>
        </p:blipFill>
        <p:spPr bwMode="auto">
          <a:xfrm>
            <a:off x="6553200" y="340934"/>
            <a:ext cx="1828800" cy="1668867"/>
          </a:xfrm>
          <a:prstGeom prst="rect">
            <a:avLst/>
          </a:prstGeom>
          <a:ln>
            <a:noFill/>
          </a:ln>
          <a:effectLst>
            <a:outerShdw blurRad="292100" dist="139700" dir="2700000" algn="tl" rotWithShape="0">
              <a:srgbClr val="333333">
                <a:alpha val="65000"/>
              </a:srgbClr>
            </a:outerShdw>
          </a:effectLst>
        </p:spPr>
      </p:pic>
      <p:pic>
        <p:nvPicPr>
          <p:cNvPr id="12297" name="Picture 9" descr="ANd9GcSA7zQKbDiwz5f9ZF2ONrL8UIAsYS0KCtbR4trHgaDOR9u2rmkvXA"/>
          <p:cNvPicPr>
            <a:picLocks noChangeAspect="1" noChangeArrowheads="1"/>
          </p:cNvPicPr>
          <p:nvPr/>
        </p:nvPicPr>
        <p:blipFill>
          <a:blip r:embed="rId4" cstate="print"/>
          <a:srcRect/>
          <a:stretch>
            <a:fillRect/>
          </a:stretch>
        </p:blipFill>
        <p:spPr bwMode="auto">
          <a:xfrm>
            <a:off x="6588224" y="2588619"/>
            <a:ext cx="1905000" cy="156051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241206"/>
            <a:ext cx="5688632" cy="49244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s-IN" sz="2600" b="1" dirty="0">
                <a:solidFill>
                  <a:srgbClr val="FF0000"/>
                </a:solidFill>
              </a:rPr>
              <a:t>ডেঙ্গু মশা নিয়ন্ত্রণ করবেন কি করে</a:t>
            </a:r>
            <a:r>
              <a:rPr lang="en-US" sz="2600" b="1" dirty="0">
                <a:solidFill>
                  <a:srgbClr val="FF0000"/>
                </a:solidFill>
              </a:rPr>
              <a:t>?</a:t>
            </a:r>
            <a:endParaRPr lang="en-IN" sz="2600" b="1" dirty="0">
              <a:solidFill>
                <a:srgbClr val="FF0000"/>
              </a:solidFill>
            </a:endParaRPr>
          </a:p>
        </p:txBody>
      </p:sp>
      <p:pic>
        <p:nvPicPr>
          <p:cNvPr id="3" name="Picture 3" descr="Untitled 5"/>
          <p:cNvPicPr>
            <a:picLocks noChangeAspect="1" noChangeArrowheads="1"/>
          </p:cNvPicPr>
          <p:nvPr/>
        </p:nvPicPr>
        <p:blipFill>
          <a:blip r:embed="rId2" cstate="print"/>
          <a:srcRect/>
          <a:stretch>
            <a:fillRect/>
          </a:stretch>
        </p:blipFill>
        <p:spPr bwMode="auto">
          <a:xfrm>
            <a:off x="6444208" y="332656"/>
            <a:ext cx="2304256" cy="1729722"/>
          </a:xfrm>
          <a:prstGeom prst="rect">
            <a:avLst/>
          </a:prstGeom>
          <a:noFill/>
          <a:ln w="9525">
            <a:noFill/>
            <a:miter lim="800000"/>
            <a:headEnd/>
            <a:tailEnd/>
          </a:ln>
        </p:spPr>
      </p:pic>
      <p:sp>
        <p:nvSpPr>
          <p:cNvPr id="4" name="Rectangle 3"/>
          <p:cNvSpPr/>
          <p:nvPr/>
        </p:nvSpPr>
        <p:spPr>
          <a:xfrm>
            <a:off x="520664" y="1197517"/>
            <a:ext cx="8208912" cy="5499326"/>
          </a:xfrm>
          <a:prstGeom prst="rect">
            <a:avLst/>
          </a:prstGeom>
        </p:spPr>
        <p:txBody>
          <a:bodyPr wrap="square">
            <a:spAutoFit/>
          </a:bodyPr>
          <a:lstStyle/>
          <a:p>
            <a:r>
              <a:rPr lang="as-IN" sz="2000" b="1" dirty="0"/>
              <a:t>ক) পূর্ণাঙ্গ মশার নিয়ন্ত্রণ</a:t>
            </a:r>
          </a:p>
          <a:p>
            <a:endParaRPr lang="as-IN" sz="2000" b="1" dirty="0"/>
          </a:p>
          <a:p>
            <a:r>
              <a:rPr lang="as-IN" sz="2000" b="1" dirty="0"/>
              <a:t>খ) মশার লার্ভা নিয়ন্ত্রণ</a:t>
            </a:r>
          </a:p>
          <a:p>
            <a:endParaRPr lang="as-IN" sz="2000" dirty="0"/>
          </a:p>
          <a:p>
            <a:pPr>
              <a:lnSpc>
                <a:spcPct val="150000"/>
              </a:lnSpc>
            </a:pPr>
            <a:r>
              <a:rPr lang="as-IN" sz="2000" b="1" dirty="0"/>
              <a:t>গ) মানুষ</a:t>
            </a:r>
            <a:r>
              <a:rPr lang="bn-IN" sz="2000" b="1" dirty="0"/>
              <a:t> </a:t>
            </a:r>
            <a:r>
              <a:rPr lang="as-IN" sz="2000" b="1" dirty="0"/>
              <a:t>ও মশার সংযোগের প্রতিরোধ।</a:t>
            </a:r>
            <a:r>
              <a:rPr lang="en-US" sz="2000" b="1" dirty="0"/>
              <a:t> </a:t>
            </a:r>
          </a:p>
          <a:p>
            <a:pPr>
              <a:lnSpc>
                <a:spcPct val="150000"/>
              </a:lnSpc>
            </a:pPr>
            <a:r>
              <a:rPr lang="en-US" sz="2000" dirty="0"/>
              <a:t>(</a:t>
            </a:r>
            <a:r>
              <a:rPr lang="as-IN" sz="2000" dirty="0"/>
              <a:t>দিনে এবং রাতে ঘুমনোর সময় মশারি ব্যবহার করুন।</a:t>
            </a:r>
            <a:r>
              <a:rPr lang="en-US" sz="2000" dirty="0"/>
              <a:t> </a:t>
            </a:r>
            <a:r>
              <a:rPr lang="as-IN" sz="2000" dirty="0"/>
              <a:t>ডেঙ্গুতে আক্রান্ত </a:t>
            </a:r>
            <a:r>
              <a:rPr lang="bn-IN" sz="2000" dirty="0"/>
              <a:t>রোগী </a:t>
            </a:r>
            <a:r>
              <a:rPr lang="as-IN" sz="2000" dirty="0"/>
              <a:t>যেন  সর্বক্ষণ মশারির ভেতরে থাকেন</a:t>
            </a:r>
            <a:r>
              <a:rPr lang="en-US" sz="2000" dirty="0"/>
              <a:t>, </a:t>
            </a:r>
            <a:r>
              <a:rPr lang="as-IN" sz="2000" dirty="0"/>
              <a:t>যাতে কখনোই তাকে মশা না কামড়াতে পারে।</a:t>
            </a:r>
            <a:r>
              <a:rPr lang="en-US" sz="2000" dirty="0"/>
              <a:t>)</a:t>
            </a:r>
          </a:p>
          <a:p>
            <a:endParaRPr lang="as-IN" sz="2000" dirty="0"/>
          </a:p>
          <a:p>
            <a:pPr>
              <a:lnSpc>
                <a:spcPct val="150000"/>
              </a:lnSpc>
            </a:pPr>
            <a:r>
              <a:rPr lang="as-IN" sz="2000" b="1" dirty="0">
                <a:solidFill>
                  <a:srgbClr val="C00000"/>
                </a:solidFill>
              </a:rPr>
              <a:t>মনে রাখবেন </a:t>
            </a:r>
            <a:r>
              <a:rPr lang="en-US" sz="2000" dirty="0"/>
              <a:t> </a:t>
            </a:r>
            <a:r>
              <a:rPr lang="en-US" sz="2000" dirty="0" err="1"/>
              <a:t>পূর্ণাঙ্গ</a:t>
            </a:r>
            <a:r>
              <a:rPr lang="en-US" sz="2000" dirty="0"/>
              <a:t> </a:t>
            </a:r>
            <a:r>
              <a:rPr lang="en-US" sz="2000" dirty="0" err="1"/>
              <a:t>মশা</a:t>
            </a:r>
            <a:r>
              <a:rPr lang="en-US" sz="2000" dirty="0"/>
              <a:t> </a:t>
            </a:r>
            <a:r>
              <a:rPr lang="en-US" sz="2000" dirty="0" err="1"/>
              <a:t>উড়ে</a:t>
            </a:r>
            <a:r>
              <a:rPr lang="en-US" sz="2000" dirty="0"/>
              <a:t> </a:t>
            </a:r>
            <a:r>
              <a:rPr lang="en-US" sz="2000" dirty="0" err="1"/>
              <a:t>বেড়ায</a:t>
            </a:r>
            <a:r>
              <a:rPr lang="en-US" sz="2000" dirty="0"/>
              <a:t>় ও </a:t>
            </a:r>
            <a:r>
              <a:rPr lang="en-US" sz="2000" dirty="0" err="1"/>
              <a:t>সহজে</a:t>
            </a:r>
            <a:r>
              <a:rPr lang="en-US" sz="2000" dirty="0"/>
              <a:t> </a:t>
            </a:r>
            <a:r>
              <a:rPr lang="en-US" sz="2000" dirty="0" err="1"/>
              <a:t>পালিয়ে</a:t>
            </a:r>
            <a:r>
              <a:rPr lang="en-US" sz="2000" dirty="0"/>
              <a:t> </a:t>
            </a:r>
            <a:r>
              <a:rPr lang="en-US" sz="2000" dirty="0" err="1"/>
              <a:t>যেতে</a:t>
            </a:r>
            <a:r>
              <a:rPr lang="en-US" sz="2000" dirty="0"/>
              <a:t> </a:t>
            </a:r>
            <a:r>
              <a:rPr lang="en-US" sz="2000" dirty="0" err="1"/>
              <a:t>পারে</a:t>
            </a:r>
            <a:r>
              <a:rPr lang="en-US" sz="2000" dirty="0"/>
              <a:t> </a:t>
            </a:r>
            <a:r>
              <a:rPr lang="en-US" sz="2000" dirty="0" err="1"/>
              <a:t>তাই</a:t>
            </a:r>
            <a:r>
              <a:rPr lang="en-US" sz="2000" dirty="0"/>
              <a:t> </a:t>
            </a:r>
            <a:r>
              <a:rPr lang="en-US" sz="2000" dirty="0" err="1"/>
              <a:t>কোন</a:t>
            </a:r>
            <a:r>
              <a:rPr lang="en-US" sz="2000" dirty="0"/>
              <a:t> </a:t>
            </a:r>
            <a:r>
              <a:rPr lang="en-US" sz="2000" dirty="0" err="1"/>
              <a:t>রাসায়নিক</a:t>
            </a:r>
            <a:r>
              <a:rPr lang="en-US" sz="2000" dirty="0"/>
              <a:t> </a:t>
            </a:r>
            <a:r>
              <a:rPr lang="en-US" sz="2000" dirty="0" err="1"/>
              <a:t>পদ্ধতিতে</a:t>
            </a:r>
            <a:r>
              <a:rPr lang="en-US" sz="2000" dirty="0"/>
              <a:t> </a:t>
            </a:r>
            <a:r>
              <a:rPr lang="en-US" sz="2000" dirty="0" err="1"/>
              <a:t>ধোঁয়া</a:t>
            </a:r>
            <a:r>
              <a:rPr lang="as-IN" sz="2000" dirty="0"/>
              <a:t>র</a:t>
            </a:r>
            <a:r>
              <a:rPr lang="en-US" sz="2000" dirty="0"/>
              <a:t> </a:t>
            </a:r>
            <a:r>
              <a:rPr lang="as-IN" sz="2000" dirty="0"/>
              <a:t>দ্বারা</a:t>
            </a:r>
            <a:r>
              <a:rPr lang="en-US" sz="2000" dirty="0"/>
              <a:t> </a:t>
            </a:r>
            <a:r>
              <a:rPr lang="en-US" sz="2000" dirty="0" err="1"/>
              <a:t>পূর্ণাঙ্গ</a:t>
            </a:r>
            <a:r>
              <a:rPr lang="en-US" sz="2000" dirty="0"/>
              <a:t> </a:t>
            </a:r>
            <a:r>
              <a:rPr lang="en-US" sz="2000" dirty="0" err="1"/>
              <a:t>মশা</a:t>
            </a:r>
            <a:r>
              <a:rPr lang="en-US" sz="2000" dirty="0"/>
              <a:t> </a:t>
            </a:r>
            <a:r>
              <a:rPr lang="en-US" sz="2000" dirty="0" err="1"/>
              <a:t>নিয়ন্ত্রণ</a:t>
            </a:r>
            <a:r>
              <a:rPr lang="en-US" sz="2000" dirty="0"/>
              <a:t> </a:t>
            </a:r>
            <a:r>
              <a:rPr lang="en-US" sz="2000" dirty="0" err="1"/>
              <a:t>করা</a:t>
            </a:r>
            <a:r>
              <a:rPr lang="en-US" sz="2000" dirty="0"/>
              <a:t> </a:t>
            </a:r>
            <a:r>
              <a:rPr lang="en-US" sz="2000" dirty="0" err="1"/>
              <a:t>সহজ</a:t>
            </a:r>
            <a:r>
              <a:rPr lang="en-US" sz="2000" dirty="0"/>
              <a:t> </a:t>
            </a:r>
            <a:r>
              <a:rPr lang="en-US" sz="2000" dirty="0" err="1"/>
              <a:t>নয</a:t>
            </a:r>
            <a:r>
              <a:rPr lang="en-US" sz="2000" dirty="0"/>
              <a:t>়।</a:t>
            </a:r>
          </a:p>
          <a:p>
            <a:endParaRPr lang="en-IN" sz="2000" dirty="0"/>
          </a:p>
          <a:p>
            <a:pPr>
              <a:lnSpc>
                <a:spcPct val="107000"/>
              </a:lnSpc>
            </a:pPr>
            <a:r>
              <a:rPr lang="as-IN" sz="2000" b="1" dirty="0">
                <a:solidFill>
                  <a:srgbClr val="C00000"/>
                </a:solidFill>
              </a:rPr>
              <a:t>লার্ভা</a:t>
            </a:r>
            <a:r>
              <a:rPr lang="en-IN" sz="2000" b="1" dirty="0">
                <a:solidFill>
                  <a:srgbClr val="C00000"/>
                </a:solidFill>
              </a:rPr>
              <a:t> </a:t>
            </a:r>
            <a:r>
              <a:rPr lang="as-IN" sz="2000" b="1" dirty="0">
                <a:solidFill>
                  <a:srgbClr val="C00000"/>
                </a:solidFill>
              </a:rPr>
              <a:t>উড়ে বেড়াতে পারে না</a:t>
            </a:r>
            <a:r>
              <a:rPr lang="en-US" sz="2000" b="1" dirty="0">
                <a:solidFill>
                  <a:srgbClr val="C00000"/>
                </a:solidFill>
              </a:rPr>
              <a:t>,</a:t>
            </a:r>
            <a:r>
              <a:rPr lang="as-IN" sz="2000" b="1" dirty="0">
                <a:solidFill>
                  <a:srgbClr val="C00000"/>
                </a:solidFill>
              </a:rPr>
              <a:t> জলের মধ্যেই থাকে। তাই লার্ভা</a:t>
            </a:r>
            <a:r>
              <a:rPr lang="en-IN" sz="2000" b="1" dirty="0">
                <a:solidFill>
                  <a:srgbClr val="C00000"/>
                </a:solidFill>
              </a:rPr>
              <a:t> </a:t>
            </a:r>
            <a:r>
              <a:rPr lang="en-US" sz="2000" b="1" dirty="0" err="1">
                <a:solidFill>
                  <a:srgbClr val="C00000"/>
                </a:solidFill>
              </a:rPr>
              <a:t>নিয়ন্ত্রণ</a:t>
            </a:r>
            <a:r>
              <a:rPr lang="en-US" sz="2000" b="1" dirty="0">
                <a:solidFill>
                  <a:srgbClr val="C00000"/>
                </a:solidFill>
              </a:rPr>
              <a:t> </a:t>
            </a:r>
            <a:r>
              <a:rPr lang="as-IN" sz="2000" b="1" dirty="0">
                <a:solidFill>
                  <a:srgbClr val="C00000"/>
                </a:solidFill>
              </a:rPr>
              <a:t>করাই সব থেকে সহজ</a:t>
            </a:r>
            <a:r>
              <a:rPr lang="en-US" sz="2000" b="1" dirty="0">
                <a:solidFill>
                  <a:srgbClr val="C00000"/>
                </a:solidFill>
              </a:rPr>
              <a:t>  </a:t>
            </a:r>
            <a:r>
              <a:rPr lang="en-US" sz="2800" b="1" dirty="0" err="1">
                <a:solidFill>
                  <a:srgbClr val="C00000"/>
                </a:solidFill>
                <a:latin typeface="Amar Bangla Normal" pitchFamily="2" charset="0"/>
                <a:ea typeface="Calibri" panose="020F0502020204030204" pitchFamily="34" charset="0"/>
                <a:cs typeface="Amar Bangla Normal" pitchFamily="2" charset="0"/>
              </a:rPr>
              <a:t>Ef¡u</a:t>
            </a:r>
            <a:r>
              <a:rPr lang="bn-IN" sz="2400" dirty="0">
                <a:solidFill>
                  <a:srgbClr val="C00000"/>
                </a:solidFill>
              </a:rPr>
              <a:t>।</a:t>
            </a:r>
            <a:endParaRPr lang="as-IN" sz="2000" b="1" dirty="0">
              <a:solidFill>
                <a:schemeClr val="accent3"/>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5743709"/>
            <a:ext cx="8352928" cy="96590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Rectangle 1"/>
          <p:cNvSpPr/>
          <p:nvPr/>
        </p:nvSpPr>
        <p:spPr>
          <a:xfrm>
            <a:off x="467544" y="1052736"/>
            <a:ext cx="8208912" cy="4339650"/>
          </a:xfrm>
          <a:prstGeom prst="rect">
            <a:avLst/>
          </a:prstGeom>
        </p:spPr>
        <p:txBody>
          <a:bodyPr wrap="square">
            <a:spAutoFit/>
          </a:bodyPr>
          <a:lstStyle/>
          <a:p>
            <a:r>
              <a:rPr lang="as-IN" sz="2000" dirty="0"/>
              <a:t>এডিস মশা প্রধানত</a:t>
            </a:r>
            <a:r>
              <a:rPr lang="en-US" sz="2000" dirty="0"/>
              <a:t> </a:t>
            </a:r>
            <a:r>
              <a:rPr lang="as-IN" sz="2000" dirty="0"/>
              <a:t>দিনের বেলায় কামড়ায়।  তারপর কো</a:t>
            </a:r>
            <a:r>
              <a:rPr lang="bn-IN" sz="2000" dirty="0"/>
              <a:t>নো</a:t>
            </a:r>
            <a:r>
              <a:rPr lang="as-IN" sz="2000" dirty="0"/>
              <a:t> অন্ধকার জায়গায়</a:t>
            </a:r>
            <a:r>
              <a:rPr lang="en-US" sz="2000" dirty="0"/>
              <a:t>,</a:t>
            </a:r>
            <a:r>
              <a:rPr lang="as-IN" sz="2000" dirty="0"/>
              <a:t> আসবাবপত্রের প</a:t>
            </a:r>
            <a:r>
              <a:rPr lang="bn-IN" sz="2000" dirty="0"/>
              <a:t>ি</a:t>
            </a:r>
            <a:r>
              <a:rPr lang="as-IN" sz="2000" dirty="0"/>
              <a:t>ছনে বা জামাকাপড়ের পিছনে লুকিয়ে থেকে বিশ্রাম নেয়। এরা দেওয়ালে বসে</a:t>
            </a:r>
            <a:r>
              <a:rPr lang="bn-IN" sz="2000" dirty="0"/>
              <a:t> </a:t>
            </a:r>
            <a:r>
              <a:rPr lang="as-IN" sz="2000" dirty="0"/>
              <a:t>না।</a:t>
            </a:r>
            <a:endParaRPr lang="en-US" sz="2000" dirty="0"/>
          </a:p>
          <a:p>
            <a:pPr>
              <a:lnSpc>
                <a:spcPct val="150000"/>
              </a:lnSpc>
            </a:pPr>
            <a:r>
              <a:rPr lang="as-IN" sz="2200" dirty="0"/>
              <a:t>অতএব.....</a:t>
            </a:r>
          </a:p>
          <a:p>
            <a:pPr algn="just">
              <a:lnSpc>
                <a:spcPct val="150000"/>
              </a:lnSpc>
            </a:pPr>
            <a:r>
              <a:rPr lang="as-IN" sz="2200" dirty="0"/>
              <a:t>- </a:t>
            </a:r>
            <a:r>
              <a:rPr lang="as-IN" sz="2000" dirty="0"/>
              <a:t>বাইরে ধোঁয়া বা </a:t>
            </a:r>
            <a:r>
              <a:rPr lang="en-US" sz="2200" b="1" dirty="0">
                <a:solidFill>
                  <a:srgbClr val="0B21F5"/>
                </a:solidFill>
              </a:rPr>
              <a:t>Outdoor </a:t>
            </a:r>
            <a:r>
              <a:rPr lang="en-IN" sz="2200" b="1" dirty="0">
                <a:solidFill>
                  <a:srgbClr val="0B21F5"/>
                </a:solidFill>
              </a:rPr>
              <a:t>fogging </a:t>
            </a:r>
            <a:r>
              <a:rPr lang="as-IN" sz="2000" dirty="0"/>
              <a:t>এর </a:t>
            </a:r>
            <a:r>
              <a:rPr lang="en-US" sz="2000" dirty="0" err="1"/>
              <a:t>দ্বারা</a:t>
            </a:r>
            <a:r>
              <a:rPr lang="as-IN" sz="2000" dirty="0">
                <a:solidFill>
                  <a:srgbClr val="92D050"/>
                </a:solidFill>
              </a:rPr>
              <a:t> </a:t>
            </a:r>
            <a:r>
              <a:rPr lang="as-IN" sz="2000" dirty="0"/>
              <a:t>এই মশা নিয়ন্ত্রণ করা যায় না।</a:t>
            </a:r>
          </a:p>
          <a:p>
            <a:pPr algn="just">
              <a:lnSpc>
                <a:spcPct val="150000"/>
              </a:lnSpc>
              <a:buFontTx/>
              <a:buChar char="-"/>
            </a:pPr>
            <a:r>
              <a:rPr lang="en-US" sz="2000" dirty="0"/>
              <a:t> </a:t>
            </a:r>
            <a:r>
              <a:rPr lang="as-IN" sz="2000" dirty="0"/>
              <a:t>দেওয়ালে  </a:t>
            </a:r>
            <a:r>
              <a:rPr lang="en-IN" sz="2200" b="1" dirty="0">
                <a:solidFill>
                  <a:srgbClr val="0B21F5"/>
                </a:solidFill>
              </a:rPr>
              <a:t>Indoor Residual Spray (IRS - DDT)</a:t>
            </a:r>
            <a:r>
              <a:rPr lang="bn-IN" sz="2200" b="1" dirty="0">
                <a:solidFill>
                  <a:srgbClr val="0B21F5"/>
                </a:solidFill>
              </a:rPr>
              <a:t> </a:t>
            </a:r>
            <a:r>
              <a:rPr lang="as-IN" sz="2000" dirty="0"/>
              <a:t>করেও এদের নিয়ন্ত্রণ সম্ভব </a:t>
            </a:r>
            <a:r>
              <a:rPr lang="bn-IN" sz="2000" dirty="0"/>
              <a:t> </a:t>
            </a:r>
            <a:r>
              <a:rPr lang="as-IN" sz="2000" dirty="0"/>
              <a:t>নয়।</a:t>
            </a:r>
          </a:p>
          <a:p>
            <a:pPr algn="just">
              <a:lnSpc>
                <a:spcPct val="150000"/>
              </a:lnSpc>
            </a:pPr>
            <a:r>
              <a:rPr lang="as-IN" sz="2000" dirty="0"/>
              <a:t>- </a:t>
            </a:r>
            <a:r>
              <a:rPr lang="en-IN" sz="2200" b="1" dirty="0">
                <a:solidFill>
                  <a:srgbClr val="0B21F5"/>
                </a:solidFill>
              </a:rPr>
              <a:t>Indoor Space Spray </a:t>
            </a:r>
            <a:r>
              <a:rPr lang="en-US" dirty="0" err="1"/>
              <a:t>দ্বারা</a:t>
            </a:r>
            <a:r>
              <a:rPr lang="en-US" dirty="0"/>
              <a:t> </a:t>
            </a:r>
            <a:r>
              <a:rPr lang="en-US" dirty="0" err="1"/>
              <a:t>নিয়ন্ত্রণ</a:t>
            </a:r>
            <a:r>
              <a:rPr lang="en-US" dirty="0"/>
              <a:t> </a:t>
            </a:r>
            <a:r>
              <a:rPr lang="en-US" dirty="0" err="1"/>
              <a:t>যদিও</a:t>
            </a:r>
            <a:r>
              <a:rPr lang="en-US" dirty="0"/>
              <a:t> </a:t>
            </a:r>
            <a:r>
              <a:rPr lang="en-US" dirty="0" err="1"/>
              <a:t>হয</a:t>
            </a:r>
            <a:r>
              <a:rPr lang="en-US" dirty="0"/>
              <a:t>়, </a:t>
            </a:r>
            <a:r>
              <a:rPr lang="en-US" dirty="0" err="1"/>
              <a:t>তবুও</a:t>
            </a:r>
            <a:r>
              <a:rPr lang="en-US" dirty="0"/>
              <a:t> </a:t>
            </a:r>
            <a:r>
              <a:rPr lang="en-US" dirty="0" err="1"/>
              <a:t>বড</a:t>
            </a:r>
            <a:r>
              <a:rPr lang="en-US" dirty="0"/>
              <a:t>় </a:t>
            </a:r>
            <a:r>
              <a:rPr lang="en-US" dirty="0" err="1"/>
              <a:t>এলাকায</a:t>
            </a:r>
            <a:r>
              <a:rPr lang="en-US" dirty="0"/>
              <a:t>় বাড়ি </a:t>
            </a:r>
            <a:r>
              <a:rPr lang="en-US" dirty="0" err="1"/>
              <a:t>বাড়ি</a:t>
            </a:r>
            <a:r>
              <a:rPr lang="en-US" dirty="0"/>
              <a:t> </a:t>
            </a:r>
            <a:r>
              <a:rPr lang="en-US" dirty="0" err="1"/>
              <a:t>ঘুরে</a:t>
            </a:r>
            <a:r>
              <a:rPr lang="en-US" dirty="0"/>
              <a:t> এ </a:t>
            </a:r>
            <a:r>
              <a:rPr lang="en-US" dirty="0" err="1"/>
              <a:t>পদ্ধতি</a:t>
            </a:r>
            <a:r>
              <a:rPr lang="en-US" dirty="0"/>
              <a:t> </a:t>
            </a:r>
            <a:r>
              <a:rPr lang="en-US" dirty="0" err="1"/>
              <a:t>প্রয়োগ</a:t>
            </a:r>
            <a:r>
              <a:rPr lang="en-US" dirty="0"/>
              <a:t> </a:t>
            </a:r>
            <a:r>
              <a:rPr lang="en-US" dirty="0" err="1"/>
              <a:t>করা</a:t>
            </a:r>
            <a:r>
              <a:rPr lang="en-US" dirty="0"/>
              <a:t> </a:t>
            </a:r>
            <a:r>
              <a:rPr lang="en-US" dirty="0" err="1"/>
              <a:t>বাস্তবে</a:t>
            </a:r>
            <a:r>
              <a:rPr lang="en-US" dirty="0"/>
              <a:t> </a:t>
            </a:r>
            <a:r>
              <a:rPr lang="en-US" dirty="0" err="1"/>
              <a:t>সম্ভবপর</a:t>
            </a:r>
            <a:r>
              <a:rPr lang="en-US" dirty="0"/>
              <a:t> </a:t>
            </a:r>
            <a:r>
              <a:rPr lang="en-US" dirty="0" err="1"/>
              <a:t>নয</a:t>
            </a:r>
            <a:r>
              <a:rPr lang="en-US" dirty="0"/>
              <a:t>়।</a:t>
            </a:r>
          </a:p>
          <a:p>
            <a:pPr algn="just">
              <a:lnSpc>
                <a:spcPct val="150000"/>
              </a:lnSpc>
            </a:pPr>
            <a:r>
              <a:rPr lang="en-US" dirty="0"/>
              <a:t>  </a:t>
            </a:r>
            <a:r>
              <a:rPr lang="en-US" dirty="0" err="1"/>
              <a:t>নিজের</a:t>
            </a:r>
            <a:r>
              <a:rPr lang="en-US" dirty="0"/>
              <a:t> বাড়ি </a:t>
            </a:r>
            <a:r>
              <a:rPr lang="en-US" dirty="0" err="1"/>
              <a:t>বা</a:t>
            </a:r>
            <a:r>
              <a:rPr lang="en-US" dirty="0"/>
              <a:t> </a:t>
            </a:r>
            <a:r>
              <a:rPr lang="en-US" dirty="0" err="1"/>
              <a:t>অফিসে</a:t>
            </a:r>
            <a:r>
              <a:rPr lang="en-US" dirty="0"/>
              <a:t> </a:t>
            </a:r>
            <a:r>
              <a:rPr lang="en-US" dirty="0" err="1"/>
              <a:t>প্রয়োগ</a:t>
            </a:r>
            <a:r>
              <a:rPr lang="en-US" dirty="0"/>
              <a:t> </a:t>
            </a:r>
            <a:r>
              <a:rPr lang="en-US" dirty="0" err="1"/>
              <a:t>করা</a:t>
            </a:r>
            <a:r>
              <a:rPr lang="en-US" dirty="0"/>
              <a:t> </a:t>
            </a:r>
            <a:r>
              <a:rPr lang="en-US" dirty="0" err="1"/>
              <a:t>যেতে</a:t>
            </a:r>
            <a:r>
              <a:rPr lang="en-US" dirty="0"/>
              <a:t> </a:t>
            </a:r>
            <a:r>
              <a:rPr lang="en-US" dirty="0" err="1"/>
              <a:t>পারে</a:t>
            </a:r>
            <a:r>
              <a:rPr lang="en-US" dirty="0"/>
              <a:t>।</a:t>
            </a:r>
          </a:p>
        </p:txBody>
      </p:sp>
      <p:sp>
        <p:nvSpPr>
          <p:cNvPr id="3" name="TextBox 2"/>
          <p:cNvSpPr txBox="1"/>
          <p:nvPr/>
        </p:nvSpPr>
        <p:spPr>
          <a:xfrm>
            <a:off x="539552" y="260648"/>
            <a:ext cx="6408712"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s-IN" sz="2800" b="1" dirty="0">
                <a:solidFill>
                  <a:srgbClr val="FF0000"/>
                </a:solidFill>
              </a:rPr>
              <a:t>ডেঙ্গুর</a:t>
            </a:r>
            <a:r>
              <a:rPr lang="as-IN" sz="2800" dirty="0">
                <a:solidFill>
                  <a:srgbClr val="FF0000"/>
                </a:solidFill>
              </a:rPr>
              <a:t> </a:t>
            </a:r>
            <a:r>
              <a:rPr lang="as-IN" sz="2800" b="1" dirty="0">
                <a:solidFill>
                  <a:srgbClr val="FF0000"/>
                </a:solidFill>
              </a:rPr>
              <a:t>মশা নিয়ন্ত্রণ করবেন কি করে</a:t>
            </a:r>
            <a:r>
              <a:rPr lang="en-US" sz="2800" b="1" dirty="0">
                <a:solidFill>
                  <a:srgbClr val="FF0000"/>
                </a:solidFill>
              </a:rPr>
              <a:t>?</a:t>
            </a:r>
            <a:endParaRPr lang="en-IN" sz="2800" b="1" dirty="0">
              <a:solidFill>
                <a:srgbClr val="FF0000"/>
              </a:solidFill>
            </a:endParaRPr>
          </a:p>
        </p:txBody>
      </p:sp>
      <p:sp>
        <p:nvSpPr>
          <p:cNvPr id="5" name="TextBox 4"/>
          <p:cNvSpPr txBox="1"/>
          <p:nvPr/>
        </p:nvSpPr>
        <p:spPr>
          <a:xfrm>
            <a:off x="431540" y="5743709"/>
            <a:ext cx="8136904" cy="965905"/>
          </a:xfrm>
          <a:prstGeom prst="rect">
            <a:avLst/>
          </a:prstGeom>
          <a:noFill/>
        </p:spPr>
        <p:txBody>
          <a:bodyPr wrap="square" rtlCol="0">
            <a:spAutoFit/>
          </a:bodyPr>
          <a:lstStyle/>
          <a:p>
            <a:pPr algn="ctr">
              <a:lnSpc>
                <a:spcPct val="150000"/>
              </a:lnSpc>
            </a:pPr>
            <a:r>
              <a:rPr lang="as-IN" sz="2000" b="1" dirty="0">
                <a:solidFill>
                  <a:srgbClr val="C00000"/>
                </a:solidFill>
              </a:rPr>
              <a:t>তাই এডিস মশা নিয়ন্ত্রণের জন্য আমাদের লার্ভা</a:t>
            </a:r>
            <a:r>
              <a:rPr lang="en-IN" sz="2000" b="1" dirty="0">
                <a:solidFill>
                  <a:srgbClr val="C00000"/>
                </a:solidFill>
              </a:rPr>
              <a:t> </a:t>
            </a:r>
            <a:r>
              <a:rPr lang="as-IN" sz="2000" b="1" dirty="0">
                <a:solidFill>
                  <a:srgbClr val="C00000"/>
                </a:solidFill>
              </a:rPr>
              <a:t>নিয়ন্ত্রণের দিকেই </a:t>
            </a:r>
            <a:r>
              <a:rPr lang="en-US" sz="2000" b="1" dirty="0">
                <a:solidFill>
                  <a:srgbClr val="C00000"/>
                </a:solidFill>
              </a:rPr>
              <a:t>             </a:t>
            </a:r>
            <a:r>
              <a:rPr lang="as-IN" sz="2000" b="1" dirty="0">
                <a:solidFill>
                  <a:srgbClr val="C00000"/>
                </a:solidFill>
              </a:rPr>
              <a:t>নজর দিতে হবে</a:t>
            </a:r>
            <a:r>
              <a:rPr lang="en-US" sz="2000" b="1" dirty="0">
                <a:solidFill>
                  <a:srgbClr val="C00000"/>
                </a:solidFill>
              </a:rPr>
              <a:t> </a:t>
            </a:r>
            <a:r>
              <a:rPr lang="en-US" sz="2000" dirty="0">
                <a:solidFill>
                  <a:srgbClr val="C00000"/>
                </a:solidFill>
              </a:rPr>
              <a:t>!</a:t>
            </a:r>
            <a:endParaRPr lang="as-IN" sz="2000" dirty="0">
              <a:solidFill>
                <a:srgbClr val="C00000"/>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2820</TotalTime>
  <Words>2646</Words>
  <Application>Microsoft Office PowerPoint</Application>
  <PresentationFormat>On-screen Show (4:3)</PresentationFormat>
  <Paragraphs>459</Paragraphs>
  <Slides>43</Slides>
  <Notes>4</Notes>
  <HiddenSlides>5</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4" baseType="lpstr">
      <vt:lpstr>Amar Bangla</vt:lpstr>
      <vt:lpstr>Amar Bangla Normal</vt:lpstr>
      <vt:lpstr>arial</vt:lpstr>
      <vt:lpstr>arial</vt:lpstr>
      <vt:lpstr>Arial Narrow</vt:lpstr>
      <vt:lpstr>Calibri</vt:lpstr>
      <vt:lpstr>Nirmala UI</vt:lpstr>
      <vt:lpstr>Times New Roman</vt:lpstr>
      <vt:lpstr>Wingdings</vt:lpstr>
      <vt:lpstr>Office Theme</vt:lpstr>
      <vt:lpstr>Packager Shell Object</vt:lpstr>
      <vt:lpstr>PowerPoint Presentation</vt:lpstr>
      <vt:lpstr>PowerPoint Presentation</vt:lpstr>
      <vt:lpstr>PowerPoint Presentation</vt:lpstr>
      <vt:lpstr>PowerPoint Presentation</vt:lpstr>
      <vt:lpstr>Dengue Fever – Mode of Transmission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Thermal fogging (থার্মাল ফগিং).....১/৪</vt:lpstr>
      <vt:lpstr>কোথায় ফগিং করবেন ?</vt:lpstr>
      <vt:lpstr>PowerPoint Presentation</vt:lpstr>
      <vt:lpstr>Thermal fogging.....(3/4)</vt:lpstr>
      <vt:lpstr>Guideline for release of fishes</vt:lpstr>
      <vt:lpstr>Guideline for release of fishes</vt:lpstr>
      <vt:lpstr>PowerPoint Presentation</vt:lpstr>
      <vt:lpstr>Procedure of purchase of insecticides</vt:lpstr>
      <vt:lpstr>NVBDCP-approved insecticides</vt:lpstr>
      <vt:lpstr>CIB-approved sources of active ingredients</vt:lpstr>
      <vt:lpstr>CIB-approved sources of active ingredients….2/2</vt:lpstr>
      <vt:lpstr>Documents required……1/2</vt:lpstr>
      <vt:lpstr>Documents required……2/2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Rohini</dc:creator>
  <cp:lastModifiedBy>AVIJIT.BANERJEE - SPCPL/ENC/CAL</cp:lastModifiedBy>
  <cp:revision>415</cp:revision>
  <dcterms:created xsi:type="dcterms:W3CDTF">2006-08-16T00:00:00Z</dcterms:created>
  <dcterms:modified xsi:type="dcterms:W3CDTF">2019-02-20T08:22:03Z</dcterms:modified>
</cp:coreProperties>
</file>