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6" r:id="rId11"/>
    <p:sldId id="265" r:id="rId12"/>
    <p:sldId id="268" r:id="rId13"/>
    <p:sldId id="267" r:id="rId14"/>
    <p:sldId id="272" r:id="rId15"/>
    <p:sldId id="271" r:id="rId16"/>
    <p:sldId id="269" r:id="rId17"/>
    <p:sldId id="270" r:id="rId18"/>
    <p:sldId id="276" r:id="rId19"/>
    <p:sldId id="273" r:id="rId20"/>
    <p:sldId id="274" r:id="rId21"/>
    <p:sldId id="275" r:id="rId22"/>
    <p:sldId id="279" r:id="rId23"/>
    <p:sldId id="280" r:id="rId24"/>
    <p:sldId id="281" r:id="rId25"/>
    <p:sldId id="284" r:id="rId26"/>
    <p:sldId id="285" r:id="rId27"/>
    <p:sldId id="282" r:id="rId28"/>
    <p:sldId id="283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B87A-1429-4A14-A75D-0CE83A1FC331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8F3-7973-46FA-8ED3-41E812D25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369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B87A-1429-4A14-A75D-0CE83A1FC331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8F3-7973-46FA-8ED3-41E812D25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806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B87A-1429-4A14-A75D-0CE83A1FC331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8F3-7973-46FA-8ED3-41E812D25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152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B87A-1429-4A14-A75D-0CE83A1FC331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8F3-7973-46FA-8ED3-41E812D25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474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B87A-1429-4A14-A75D-0CE83A1FC331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8F3-7973-46FA-8ED3-41E812D25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1230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B87A-1429-4A14-A75D-0CE83A1FC331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8F3-7973-46FA-8ED3-41E812D25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70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B87A-1429-4A14-A75D-0CE83A1FC331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8F3-7973-46FA-8ED3-41E812D25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050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B87A-1429-4A14-A75D-0CE83A1FC331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8F3-7973-46FA-8ED3-41E812D25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5636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B87A-1429-4A14-A75D-0CE83A1FC331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8F3-7973-46FA-8ED3-41E812D25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60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B87A-1429-4A14-A75D-0CE83A1FC331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8F3-7973-46FA-8ED3-41E812D25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89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B87A-1429-4A14-A75D-0CE83A1FC331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738F3-7973-46FA-8ED3-41E812D25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604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DB87A-1429-4A14-A75D-0CE83A1FC331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738F3-7973-46FA-8ED3-41E812D251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7985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95400"/>
            <a:ext cx="8686800" cy="230505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CC"/>
                </a:solidFill>
              </a:rPr>
              <a:t>Training of Health Officers of Municipalities &amp; Municipal Corporations</a:t>
            </a:r>
            <a:br>
              <a:rPr lang="en-US" dirty="0" smtClean="0">
                <a:solidFill>
                  <a:srgbClr val="0000CC"/>
                </a:solidFill>
              </a:rPr>
            </a:br>
            <a:r>
              <a:rPr lang="en-US" dirty="0" smtClean="0">
                <a:solidFill>
                  <a:srgbClr val="0000CC"/>
                </a:solidFill>
              </a:rPr>
              <a:t/>
            </a:r>
            <a:br>
              <a:rPr lang="en-US" dirty="0" smtClean="0">
                <a:solidFill>
                  <a:srgbClr val="0000CC"/>
                </a:solidFill>
              </a:rPr>
            </a:br>
            <a:r>
              <a:rPr lang="en-US" sz="3600" dirty="0" smtClean="0"/>
              <a:t>Prevention, surveillance &amp; control of dengue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PH &amp; CD Branch,</a:t>
            </a: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Directorate of Health Services, </a:t>
            </a: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Govt. of West Bengal</a:t>
            </a: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22.02.2019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412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28214292"/>
              </p:ext>
            </p:extLst>
          </p:nvPr>
        </p:nvGraphicFramePr>
        <p:xfrm>
          <a:off x="228602" y="1140754"/>
          <a:ext cx="8762999" cy="3289789"/>
        </p:xfrm>
        <a:graphic>
          <a:graphicData uri="http://schemas.openxmlformats.org/drawingml/2006/table">
            <a:tbl>
              <a:tblPr/>
              <a:tblGrid>
                <a:gridCol w="625929"/>
                <a:gridCol w="536510"/>
                <a:gridCol w="715348"/>
                <a:gridCol w="536510"/>
                <a:gridCol w="625929"/>
                <a:gridCol w="625929"/>
                <a:gridCol w="983602"/>
                <a:gridCol w="1073018"/>
                <a:gridCol w="1251856"/>
                <a:gridCol w="625929"/>
                <a:gridCol w="1162439"/>
              </a:tblGrid>
              <a:tr h="291407"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Ward Wise Daily 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Proforma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of Cooch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Behar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(Cooch Behar) on 25/Sep/2018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8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No. of Households to be visited for the day</a:t>
                      </a:r>
                    </a:p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House holds visited for the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Percentage of households not visited</a:t>
                      </a:r>
                    </a:p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ANY fever cases found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fever cases with joint pain/definite body ache/vomiting/loose motion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Wards where cluster of fever cases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Wards where Upsurge Of Fever With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Jt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Pain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Vomiting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Etc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households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teams examined containers less than 2 /household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containers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42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4634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4981638"/>
              </p:ext>
            </p:extLst>
          </p:nvPr>
        </p:nvGraphicFramePr>
        <p:xfrm>
          <a:off x="228602" y="1140754"/>
          <a:ext cx="8686797" cy="4659265"/>
        </p:xfrm>
        <a:graphic>
          <a:graphicData uri="http://schemas.openxmlformats.org/drawingml/2006/table">
            <a:tbl>
              <a:tblPr/>
              <a:tblGrid>
                <a:gridCol w="579120"/>
                <a:gridCol w="579120"/>
                <a:gridCol w="496388"/>
                <a:gridCol w="661852"/>
                <a:gridCol w="496388"/>
                <a:gridCol w="579120"/>
                <a:gridCol w="579120"/>
                <a:gridCol w="910046"/>
                <a:gridCol w="992775"/>
                <a:gridCol w="1158239"/>
                <a:gridCol w="579120"/>
                <a:gridCol w="1075509"/>
              </a:tblGrid>
              <a:tr h="291407"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Team Wise Daily 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Proforma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Cooch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Behar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Cooch Behar) on 25/Sep/2018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8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Team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No. of Households to be visited for the day</a:t>
                      </a:r>
                    </a:p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House holds visited for the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Percentage of households not visited</a:t>
                      </a:r>
                    </a:p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ANY fever cases found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fever cases with joint pain/definite body ache/vomiting/loose motion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Wards where cluster of fever cases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Wards where Upsurge Of Fever With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Jt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Pain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Vomiting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Etc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households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teams examined containers less than 2 /household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containers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01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4142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4276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49639057"/>
              </p:ext>
            </p:extLst>
          </p:nvPr>
        </p:nvGraphicFramePr>
        <p:xfrm>
          <a:off x="228603" y="1140754"/>
          <a:ext cx="8762997" cy="3886742"/>
        </p:xfrm>
        <a:graphic>
          <a:graphicData uri="http://schemas.openxmlformats.org/drawingml/2006/table">
            <a:tbl>
              <a:tblPr/>
              <a:tblGrid>
                <a:gridCol w="1523997"/>
                <a:gridCol w="762000"/>
                <a:gridCol w="762000"/>
                <a:gridCol w="914400"/>
                <a:gridCol w="838200"/>
                <a:gridCol w="762000"/>
                <a:gridCol w="609600"/>
                <a:gridCol w="685800"/>
                <a:gridCol w="585843"/>
                <a:gridCol w="659581"/>
                <a:gridCol w="659576"/>
              </a:tblGrid>
              <a:tr h="291407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ULB Wise Daily Monitoring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Proforma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of --All--(--All--) on 25/Sep/2018</a:t>
                      </a:r>
                    </a:p>
                  </a:txBody>
                  <a:tcPr marL="8326" marR="8326" marT="8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8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Name of Municipality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teams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teams reported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 be 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not visited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ANY fever cases found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fever cases with joint pain/definite body ache/vomiting/loose motion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households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teams examined containers less than 2 /household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Percentage of containers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Baidyabati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Bansberia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Howrah MC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77059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76939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Uluberia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Kamarhati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16266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16452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Jhaldah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Purulia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Raghunathpur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5652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59053058"/>
              </p:ext>
            </p:extLst>
          </p:nvPr>
        </p:nvGraphicFramePr>
        <p:xfrm>
          <a:off x="228603" y="1140754"/>
          <a:ext cx="8762997" cy="4393472"/>
        </p:xfrm>
        <a:graphic>
          <a:graphicData uri="http://schemas.openxmlformats.org/drawingml/2006/table">
            <a:tbl>
              <a:tblPr/>
              <a:tblGrid>
                <a:gridCol w="1523997"/>
                <a:gridCol w="609600"/>
                <a:gridCol w="914400"/>
                <a:gridCol w="914400"/>
                <a:gridCol w="838200"/>
                <a:gridCol w="762000"/>
                <a:gridCol w="457200"/>
                <a:gridCol w="609600"/>
                <a:gridCol w="457200"/>
                <a:gridCol w="1016824"/>
                <a:gridCol w="659576"/>
              </a:tblGrid>
              <a:tr h="291407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ULB Wise Daily Monitoring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Proforma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of --All--(--All--) on 25/Sep/2018</a:t>
                      </a:r>
                    </a:p>
                  </a:txBody>
                  <a:tcPr marL="8326" marR="8326" marT="8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8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Name of Municipality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teams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teams reported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 be 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not visited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ANY fever cases found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fever cases with joint pain/definite body ache/vomiting/loose motion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households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teams examined containers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&lt;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Percentage of containers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Baidyabati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Bansberia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Howrah MC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77059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76939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Uluberia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Kamarhati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16266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16452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Purulia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Raghunathpur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Jhaldah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Contai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Panihati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20899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20487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23038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78890121"/>
              </p:ext>
            </p:extLst>
          </p:nvPr>
        </p:nvGraphicFramePr>
        <p:xfrm>
          <a:off x="228603" y="1140754"/>
          <a:ext cx="8686797" cy="3816257"/>
        </p:xfrm>
        <a:graphic>
          <a:graphicData uri="http://schemas.openxmlformats.org/drawingml/2006/table">
            <a:tbl>
              <a:tblPr/>
              <a:tblGrid>
                <a:gridCol w="685797"/>
                <a:gridCol w="762000"/>
                <a:gridCol w="1066800"/>
                <a:gridCol w="990600"/>
                <a:gridCol w="914400"/>
                <a:gridCol w="762000"/>
                <a:gridCol w="990600"/>
                <a:gridCol w="659167"/>
                <a:gridCol w="1125417"/>
                <a:gridCol w="730016"/>
              </a:tblGrid>
              <a:tr h="291407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Team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Wise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Daily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Proforma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of 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Jhalda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Purulia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26/Sep/2018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8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 No.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Team No.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 be 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not visited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ANY fever cases found for the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fever cases with joint pain/definite body ache/vomiting/loose motion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households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teams examined containers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&lt;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Percentage of containers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7794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46269074"/>
              </p:ext>
            </p:extLst>
          </p:nvPr>
        </p:nvGraphicFramePr>
        <p:xfrm>
          <a:off x="228603" y="1140754"/>
          <a:ext cx="8686797" cy="4383947"/>
        </p:xfrm>
        <a:graphic>
          <a:graphicData uri="http://schemas.openxmlformats.org/drawingml/2006/table">
            <a:tbl>
              <a:tblPr/>
              <a:tblGrid>
                <a:gridCol w="685797"/>
                <a:gridCol w="762000"/>
                <a:gridCol w="1066800"/>
                <a:gridCol w="990600"/>
                <a:gridCol w="914400"/>
                <a:gridCol w="762000"/>
                <a:gridCol w="990600"/>
                <a:gridCol w="659167"/>
                <a:gridCol w="1125417"/>
                <a:gridCol w="730016"/>
              </a:tblGrid>
              <a:tr h="291407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Team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Wise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Daily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Proforma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of 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Panihati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(North 24 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Pgs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26/Sep/2018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8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 No.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Team No.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 be 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not visited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ANY fever cases found for the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fever cases with joint pain/definite body ache/vomiting/loose motion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households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teams examined containers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&lt;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Percentage of containers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013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7794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6382031"/>
              </p:ext>
            </p:extLst>
          </p:nvPr>
        </p:nvGraphicFramePr>
        <p:xfrm>
          <a:off x="228603" y="1140754"/>
          <a:ext cx="8686797" cy="3816257"/>
        </p:xfrm>
        <a:graphic>
          <a:graphicData uri="http://schemas.openxmlformats.org/drawingml/2006/table">
            <a:tbl>
              <a:tblPr/>
              <a:tblGrid>
                <a:gridCol w="685797"/>
                <a:gridCol w="762000"/>
                <a:gridCol w="1066800"/>
                <a:gridCol w="990600"/>
                <a:gridCol w="914400"/>
                <a:gridCol w="762000"/>
                <a:gridCol w="990600"/>
                <a:gridCol w="659167"/>
                <a:gridCol w="1125417"/>
                <a:gridCol w="730016"/>
              </a:tblGrid>
              <a:tr h="291407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Team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Wise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Daily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Proforma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of 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Jhalda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Purulia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26/Sep/2018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8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 No.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Team No.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 be 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not visited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ANY fever cases found for the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fever cases with joint pain/definite body ache/vomiting/loose motion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households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teams examined containers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&lt;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Percentage of containers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81055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78890121"/>
              </p:ext>
            </p:extLst>
          </p:nvPr>
        </p:nvGraphicFramePr>
        <p:xfrm>
          <a:off x="228603" y="1140754"/>
          <a:ext cx="8686797" cy="3816257"/>
        </p:xfrm>
        <a:graphic>
          <a:graphicData uri="http://schemas.openxmlformats.org/drawingml/2006/table">
            <a:tbl>
              <a:tblPr/>
              <a:tblGrid>
                <a:gridCol w="685797"/>
                <a:gridCol w="762000"/>
                <a:gridCol w="1066800"/>
                <a:gridCol w="990600"/>
                <a:gridCol w="914400"/>
                <a:gridCol w="762000"/>
                <a:gridCol w="990600"/>
                <a:gridCol w="659167"/>
                <a:gridCol w="1125417"/>
                <a:gridCol w="730016"/>
              </a:tblGrid>
              <a:tr h="291407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Team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Wise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Daily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Proforma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of 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Jhalda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Purulia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26/Sep/2018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8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 No.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Team No.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 be 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house-holds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not visited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ANY fever cases found for the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fever cases with joint pain/definite body ache/vomiting/loose motion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households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teams examined containers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&lt;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house-hold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Percentage of containers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7794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Parameters of analysis</a:t>
            </a:r>
            <a:endParaRPr lang="en-US" sz="3600" dirty="0">
              <a:solidFill>
                <a:srgbClr val="C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22019880"/>
              </p:ext>
            </p:extLst>
          </p:nvPr>
        </p:nvGraphicFramePr>
        <p:xfrm>
          <a:off x="609598" y="1295400"/>
          <a:ext cx="8001002" cy="4762012"/>
        </p:xfrm>
        <a:graphic>
          <a:graphicData uri="http://schemas.openxmlformats.org/drawingml/2006/table">
            <a:tbl>
              <a:tblPr/>
              <a:tblGrid>
                <a:gridCol w="1143002"/>
                <a:gridCol w="6858000"/>
              </a:tblGrid>
              <a:tr h="25303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Sl. No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Parameter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2268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Teams Not Reported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Percentage Of House Not Visited(&gt;10%)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House Visited Exceeds House Planned(&gt;5%)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8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Cluster Of Fever Cases Found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Upsurge Of Fever Cases With Joint Pain Vomiting 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Etc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7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Percentage Of Households Where Larvae Found Is High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0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Signified Number Of Teams Examined &lt; 2 Containers Per Household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7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Percentage Of Containers Where Larvae Found Is High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Percentage Of Containers Where Larvae Found Is Nil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Fever Percentage High But Container Percentage Low</a:t>
                      </a:r>
                    </a:p>
                  </a:txBody>
                  <a:tcPr marL="4217" marR="4217" marT="42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395302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49148696"/>
              </p:ext>
            </p:extLst>
          </p:nvPr>
        </p:nvGraphicFramePr>
        <p:xfrm>
          <a:off x="152404" y="990600"/>
          <a:ext cx="8762997" cy="5673090"/>
        </p:xfrm>
        <a:graphic>
          <a:graphicData uri="http://schemas.openxmlformats.org/drawingml/2006/table">
            <a:tbl>
              <a:tblPr/>
              <a:tblGrid>
                <a:gridCol w="930913"/>
                <a:gridCol w="1373615"/>
                <a:gridCol w="1048268"/>
                <a:gridCol w="1686549"/>
                <a:gridCol w="930913"/>
                <a:gridCol w="930913"/>
                <a:gridCol w="930913"/>
                <a:gridCol w="930913"/>
              </a:tblGrid>
              <a:tr h="0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Municipality Wise Daily Action Taken Report on 29/Sep/2018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District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Municipality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Place Having </a:t>
                      </a:r>
                      <a:r>
                        <a:rPr lang="en-US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Garbages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Place Having Garbage Action Taken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 Of Garbage Managed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Blocked Drains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Blocked Drain Action Taken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 Of Blocked Drain Managed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Bankura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Bankura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Burdwan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Dainhat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Gushkara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Kalna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Katwa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Memari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Birbhum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Sainthia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4754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Composition &amp; roles of H-to-H Survey Team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2 member Team, comprising of HHW/ MAS Member/ SHG Member/ Volunteer.</a:t>
            </a:r>
          </a:p>
          <a:p>
            <a:r>
              <a:rPr lang="en-US" sz="2400" dirty="0" smtClean="0"/>
              <a:t>Visits 60 households (</a:t>
            </a:r>
            <a:r>
              <a:rPr lang="en-US" sz="2400" dirty="0" err="1" smtClean="0"/>
              <a:t>avg</a:t>
            </a:r>
            <a:r>
              <a:rPr lang="en-US" sz="2400" dirty="0" smtClean="0"/>
              <a:t>) per day - 300 </a:t>
            </a:r>
            <a:r>
              <a:rPr lang="en-US" sz="2400" dirty="0" err="1" smtClean="0"/>
              <a:t>hh</a:t>
            </a:r>
            <a:r>
              <a:rPr lang="en-US" sz="2400" dirty="0" smtClean="0"/>
              <a:t> in a Round.</a:t>
            </a:r>
          </a:p>
          <a:p>
            <a:r>
              <a:rPr lang="en-US" sz="2400" dirty="0" smtClean="0"/>
              <a:t>5-day Rounds every fortnight – to cover all households.</a:t>
            </a:r>
          </a:p>
          <a:p>
            <a:r>
              <a:rPr lang="en-US" sz="2400" dirty="0" smtClean="0"/>
              <a:t>H-to-H Survey Teams visit households, areas between houses, vacant spaces and public places as well.</a:t>
            </a:r>
          </a:p>
          <a:p>
            <a:r>
              <a:rPr lang="en-US" sz="2400" dirty="0" smtClean="0"/>
              <a:t>They do 4 things:							- Collection of fever data (fever surveillance).		- Search for mosquito breeding spots and presence of    	  mosquito larvae.						- Listing of environmental risk sites.				- I.P.C. on dengue and community involvement.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56385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691495"/>
              </p:ext>
            </p:extLst>
          </p:nvPr>
        </p:nvGraphicFramePr>
        <p:xfrm>
          <a:off x="152400" y="685800"/>
          <a:ext cx="8763000" cy="7644765"/>
        </p:xfrm>
        <a:graphic>
          <a:graphicData uri="http://schemas.openxmlformats.org/drawingml/2006/table">
            <a:tbl>
              <a:tblPr/>
              <a:tblGrid>
                <a:gridCol w="776250"/>
                <a:gridCol w="1145400"/>
                <a:gridCol w="776250"/>
                <a:gridCol w="959700"/>
                <a:gridCol w="1143000"/>
                <a:gridCol w="1524000"/>
                <a:gridCol w="1295400"/>
                <a:gridCol w="1143000"/>
              </a:tblGrid>
              <a:tr h="141263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District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 err="1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Municipa-lity</a:t>
                      </a:r>
                      <a:r>
                        <a:rPr lang="en-US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Place Having </a:t>
                      </a:r>
                      <a:r>
                        <a:rPr lang="en-US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Garbage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Blocked Drains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Low Land Having Stagnant Water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Construction Site Not Managed For Vector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</a:t>
                      </a:r>
                      <a:r>
                        <a:rPr lang="en-US" sz="20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Tyre</a:t>
                      </a: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Resoling And Plastic Recycling Sites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Action 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2354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Bankura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Bankura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3/10/2018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Burdwan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4/10/2018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Dainhat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1/10/2018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Gushkara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5/10/2018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Kalna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3/10/2018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Katwa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5/10/2018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Memari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4/10/2018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4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Birbhum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Sainthia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1/10/2018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4590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14544203"/>
              </p:ext>
            </p:extLst>
          </p:nvPr>
        </p:nvGraphicFramePr>
        <p:xfrm>
          <a:off x="228597" y="457200"/>
          <a:ext cx="8610602" cy="6038850"/>
        </p:xfrm>
        <a:graphic>
          <a:graphicData uri="http://schemas.openxmlformats.org/drawingml/2006/table">
            <a:tbl>
              <a:tblPr/>
              <a:tblGrid>
                <a:gridCol w="914724"/>
                <a:gridCol w="1349726"/>
                <a:gridCol w="1012153"/>
                <a:gridCol w="1675103"/>
                <a:gridCol w="914724"/>
                <a:gridCol w="914724"/>
                <a:gridCol w="914724"/>
                <a:gridCol w="914724"/>
              </a:tblGrid>
              <a:tr h="603868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Round And Municipality Wise Environment Management, from 25/Sep/2018 to 02/Oct/2018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365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District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Municipality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Place Having </a:t>
                      </a:r>
                      <a:r>
                        <a:rPr lang="en-US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Garbages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Place Having Garbage Action Taken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 Of Garbage Managed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Blocked Drains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Blocked Drain Action Taken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 Of Blocked Drain Managed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</a:tr>
              <a:tr h="206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Bankura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Bankura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Burdwan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Dainhat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Gushkara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Kalna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Katwa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Bardhaman (East)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Memari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Birbhum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Bolpur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490076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219200"/>
            <a:ext cx="8407893" cy="110032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UPHC-based systematic surveillance (Mini IDSP)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Weekly reporting of cases in </a:t>
            </a:r>
            <a:r>
              <a:rPr lang="en-US" sz="2400" b="1" u="sng" dirty="0" smtClean="0">
                <a:solidFill>
                  <a:srgbClr val="0070C0"/>
                </a:solidFill>
              </a:rPr>
              <a:t>UPHC-P Format </a:t>
            </a:r>
            <a:endParaRPr lang="en-US" sz="2400" b="1" u="sng" dirty="0">
              <a:solidFill>
                <a:srgbClr val="0070C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Surveillance for fever (febrile illnesses) &amp; common CD-s</a:t>
            </a:r>
            <a:endParaRPr lang="en-US" sz="3600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20834726"/>
              </p:ext>
            </p:extLst>
          </p:nvPr>
        </p:nvGraphicFramePr>
        <p:xfrm>
          <a:off x="228599" y="2085975"/>
          <a:ext cx="8686801" cy="4695825"/>
        </p:xfrm>
        <a:graphic>
          <a:graphicData uri="http://schemas.openxmlformats.org/drawingml/2006/table">
            <a:tbl>
              <a:tblPr/>
              <a:tblGrid>
                <a:gridCol w="471549"/>
                <a:gridCol w="4557652"/>
                <a:gridCol w="762000"/>
                <a:gridCol w="685800"/>
                <a:gridCol w="762000"/>
                <a:gridCol w="762000"/>
                <a:gridCol w="685800"/>
              </a:tblGrid>
              <a:tr h="2286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Sl. No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Diseases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                                                                                                                                    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Wk-37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Wk-38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Wk-39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Wk-40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Wk-41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of cases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of cases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of cases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of cases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of cases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Malaria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Dengue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Chikungunya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Enteric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fever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Total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Measles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8738" indent="-58738"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Acute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Respiratory Infection (ARI) /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Influenza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Like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Illness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(ILI)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Viral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Hepatitis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8738" indent="-58738"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Acute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Diarrhoeal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Disease (including acute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gastroenteritis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Bacillary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Dysentery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8738" indent="-58738"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Any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Acute communicable disease of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public health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importance (specify)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6995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Surveillance…..</a:t>
            </a:r>
            <a:r>
              <a:rPr lang="en-US" sz="2400" i="1" dirty="0" smtClean="0">
                <a:solidFill>
                  <a:srgbClr val="C00000"/>
                </a:solidFill>
              </a:rPr>
              <a:t>contd.</a:t>
            </a:r>
            <a:endParaRPr lang="en-US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36484055"/>
              </p:ext>
            </p:extLst>
          </p:nvPr>
        </p:nvGraphicFramePr>
        <p:xfrm>
          <a:off x="228600" y="1447800"/>
          <a:ext cx="8686802" cy="4907885"/>
        </p:xfrm>
        <a:graphic>
          <a:graphicData uri="http://schemas.openxmlformats.org/drawingml/2006/table">
            <a:tbl>
              <a:tblPr/>
              <a:tblGrid>
                <a:gridCol w="1736153"/>
                <a:gridCol w="157008"/>
                <a:gridCol w="545240"/>
                <a:gridCol w="143182"/>
                <a:gridCol w="542618"/>
                <a:gridCol w="145804"/>
                <a:gridCol w="1319477"/>
                <a:gridCol w="134919"/>
                <a:gridCol w="553503"/>
                <a:gridCol w="437097"/>
                <a:gridCol w="323035"/>
                <a:gridCol w="896165"/>
                <a:gridCol w="914400"/>
                <a:gridCol w="149779"/>
                <a:gridCol w="688422"/>
              </a:tblGrid>
              <a:tr h="510843">
                <a:tc gridSpan="11"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Weekly reporting from Labs in </a:t>
                      </a:r>
                      <a:r>
                        <a:rPr lang="en-US" sz="2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UPHC-L</a:t>
                      </a:r>
                      <a:r>
                        <a:rPr lang="en-US" sz="24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Format :</a:t>
                      </a:r>
                      <a:endParaRPr lang="en-US" sz="2400" b="1" i="0" u="none" strike="noStrike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8906" marR="8906" marT="890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06" marR="8906" marT="890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06" marR="8906" marT="890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0786"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Diseases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Tests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Samples Tested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found Positive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78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PV 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PF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Mixed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86"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Malaria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Blood Slide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8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RDK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786"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Dengue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NS1 ELISA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78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IgM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ELISA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78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Enteric Fever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Widal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Test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235">
                <a:tc gridSpan="2"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06" marR="8906" marT="890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906" marR="8906" marT="890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8906" marR="8906" marT="890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06" marR="8906" marT="890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0663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Line List of Positive Cases (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except Malaria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Cases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 with L Report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:</a:t>
                      </a:r>
                    </a:p>
                  </a:txBody>
                  <a:tcPr marL="8906" marR="8906" marT="890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906" marR="8906" marT="8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8906" marR="8906" marT="8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06" marR="8906" marT="890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9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Name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Yrs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Sex           (M/F)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Address: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details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with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Ward No.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Contact No. of Patient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Name of test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done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/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Date of sample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Date of test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1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1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3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06" marR="8906" marT="89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06" marR="8906" marT="89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2837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3412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For P reporting, presumptive (provisional) diagnosis to be mentioned by MO and recorded in a register.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For L reporting, Lab. Tech. maintains a register.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Pharmacist/ DEO/ LDC fills up the formats in soft copy; print-out signed by MO. Then </a:t>
            </a:r>
            <a:r>
              <a:rPr lang="en-US" sz="2400" dirty="0" err="1" smtClean="0"/>
              <a:t>pdf</a:t>
            </a:r>
            <a:r>
              <a:rPr lang="en-US" sz="2400" dirty="0" smtClean="0"/>
              <a:t> &amp; excel versions sent together to Health Officer.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From ULB level a compiled sheet and a separate sheet for each UPHC are sent together to </a:t>
            </a:r>
            <a:r>
              <a:rPr lang="en-US" sz="2400" dirty="0" err="1" smtClean="0"/>
              <a:t>Dy.CMOH</a:t>
            </a:r>
            <a:r>
              <a:rPr lang="en-US" sz="2400" dirty="0" smtClean="0"/>
              <a:t>-II and Dist. Nodal Officer, NUHM.</a:t>
            </a:r>
          </a:p>
          <a:p>
            <a:pPr>
              <a:spcAft>
                <a:spcPts val="600"/>
              </a:spcAft>
            </a:pPr>
            <a:r>
              <a:rPr lang="en-US" sz="2400" b="1" dirty="0" smtClean="0"/>
              <a:t>Trend analysis </a:t>
            </a:r>
            <a:r>
              <a:rPr lang="en-US" sz="2400" dirty="0" smtClean="0"/>
              <a:t>to be done at ULB &amp; District levels.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Surveillance…..</a:t>
            </a:r>
            <a:r>
              <a:rPr lang="en-US" sz="2000" i="1" dirty="0">
                <a:solidFill>
                  <a:srgbClr val="C00000"/>
                </a:solidFill>
              </a:rPr>
              <a:t>contd.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912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Cue to detect dengue outbreak early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/>
              <a:t>Dengue incidence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b="1" dirty="0" smtClean="0"/>
              <a:t>Analyze line list of lab confirmed dengue cases –</a:t>
            </a:r>
          </a:p>
          <a:p>
            <a:pPr>
              <a:buNone/>
            </a:pPr>
            <a:endParaRPr lang="en-US" dirty="0"/>
          </a:p>
          <a:p>
            <a:pPr lvl="0"/>
            <a:r>
              <a:rPr lang="en-US" dirty="0" smtClean="0"/>
              <a:t>Increase in no</a:t>
            </a:r>
            <a:r>
              <a:rPr lang="en-US" dirty="0"/>
              <a:t>. of dengue cases in the </a:t>
            </a:r>
            <a:r>
              <a:rPr lang="en-US" dirty="0" smtClean="0"/>
              <a:t>year, compared to same period of last year</a:t>
            </a:r>
            <a:endParaRPr lang="en-US" dirty="0"/>
          </a:p>
          <a:p>
            <a:pPr lvl="0"/>
            <a:r>
              <a:rPr lang="en-US" dirty="0" smtClean="0"/>
              <a:t>Distinct increase in </a:t>
            </a:r>
            <a:r>
              <a:rPr lang="en-US" dirty="0"/>
              <a:t>dengue </a:t>
            </a:r>
            <a:r>
              <a:rPr lang="en-US" dirty="0" smtClean="0"/>
              <a:t>incidence </a:t>
            </a:r>
            <a:r>
              <a:rPr lang="en-US" dirty="0"/>
              <a:t>in recent weeks </a:t>
            </a:r>
          </a:p>
          <a:p>
            <a:pPr lvl="0"/>
            <a:r>
              <a:rPr lang="en-US" dirty="0"/>
              <a:t>Cluster of dengue cases within a span of several weeks</a:t>
            </a:r>
          </a:p>
          <a:p>
            <a:pPr lvl="0"/>
            <a:r>
              <a:rPr lang="en-US" dirty="0" smtClean="0"/>
              <a:t>Increase in test </a:t>
            </a:r>
            <a:r>
              <a:rPr lang="en-US" dirty="0"/>
              <a:t>positivity rate (% of positives out of samples tested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Several dengue </a:t>
            </a:r>
            <a:r>
              <a:rPr lang="en-US" dirty="0" smtClean="0"/>
              <a:t>deaths in the </a:t>
            </a:r>
            <a:r>
              <a:rPr lang="en-US" dirty="0" smtClean="0"/>
              <a:t>same area.</a:t>
            </a:r>
            <a:endParaRPr lang="en-US" dirty="0" smtClean="0"/>
          </a:p>
          <a:p>
            <a:pPr lvl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31494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Cue to detect fever outbreak early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8762"/>
            <a:ext cx="8229600" cy="49720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/>
              <a:t>Fever incidence</a:t>
            </a:r>
            <a:r>
              <a:rPr lang="en-US" b="1" dirty="0" smtClean="0"/>
              <a:t>:</a:t>
            </a:r>
          </a:p>
          <a:p>
            <a:pPr>
              <a:buNone/>
            </a:pPr>
            <a:endParaRPr lang="en-US" dirty="0"/>
          </a:p>
          <a:p>
            <a:pPr lvl="0">
              <a:spcAft>
                <a:spcPts val="600"/>
              </a:spcAft>
            </a:pPr>
            <a:r>
              <a:rPr lang="en-US" dirty="0"/>
              <a:t>Cluster of fever cases in an urban ward/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gram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samsad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/>
              <a:t>(found through survey)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Upsurge of fever cases with headache/ definite </a:t>
            </a:r>
            <a:r>
              <a:rPr lang="en-US" dirty="0" err="1"/>
              <a:t>bodyache</a:t>
            </a:r>
            <a:r>
              <a:rPr lang="en-US" dirty="0"/>
              <a:t>/ vomiting/ loose motion (reported in community survey)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Fever admission in health facility – no. of daily admission and % out of total admission</a:t>
            </a:r>
          </a:p>
          <a:p>
            <a:pPr lvl="0">
              <a:spcAft>
                <a:spcPts val="600"/>
              </a:spcAft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Fever reported from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Subcentres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in weekly IDSP-Report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Different febrile illnesses reported from health facilities in weekly IDSP-Report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43810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066800"/>
            <a:ext cx="8407893" cy="209092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Monitor the trend of disease:</a:t>
            </a:r>
          </a:p>
          <a:p>
            <a:pPr marL="4572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 Maintain a line list of lab confirmed cases and watch the no. of cases over weeks.						- Look for clustering of cases. Spot map is best.		- Monitor test positivity rate over weeks/months.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054394"/>
          </a:xfrm>
        </p:spPr>
        <p:txBody>
          <a:bodyPr>
            <a:normAutofit/>
          </a:bodyPr>
          <a:lstStyle/>
          <a:p>
            <a:r>
              <a:rPr lang="en-US" sz="3800" dirty="0" smtClean="0">
                <a:solidFill>
                  <a:srgbClr val="C00000"/>
                </a:solidFill>
              </a:rPr>
              <a:t>Dengue/malaria surveillance: practical tips </a:t>
            </a:r>
            <a:endParaRPr lang="en-US" sz="3800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9428905"/>
              </p:ext>
            </p:extLst>
          </p:nvPr>
        </p:nvGraphicFramePr>
        <p:xfrm>
          <a:off x="228598" y="3276600"/>
          <a:ext cx="8534400" cy="1571625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Dengue</a:t>
                      </a:r>
                      <a:endParaRPr lang="en-US" sz="2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Wk</a:t>
                      </a:r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Wk</a:t>
                      </a:r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Wk</a:t>
                      </a:r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Wk</a:t>
                      </a:r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 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Wk</a:t>
                      </a:r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 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Wk</a:t>
                      </a:r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…</a:t>
                      </a:r>
                      <a:endParaRPr lang="en-US" sz="20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Ward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Ward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….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32052515"/>
              </p:ext>
            </p:extLst>
          </p:nvPr>
        </p:nvGraphicFramePr>
        <p:xfrm>
          <a:off x="228601" y="5105400"/>
          <a:ext cx="8534399" cy="1571625"/>
        </p:xfrm>
        <a:graphic>
          <a:graphicData uri="http://schemas.openxmlformats.org/drawingml/2006/table">
            <a:tbl>
              <a:tblPr/>
              <a:tblGrid>
                <a:gridCol w="994299"/>
                <a:gridCol w="828582"/>
                <a:gridCol w="737438"/>
                <a:gridCol w="853440"/>
                <a:gridCol w="853440"/>
                <a:gridCol w="853440"/>
                <a:gridCol w="853440"/>
                <a:gridCol w="853440"/>
                <a:gridCol w="853440"/>
                <a:gridCol w="853440"/>
              </a:tblGrid>
              <a:tr h="2958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Malaria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err="1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Wk</a:t>
                      </a:r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Wk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err="1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Wk</a:t>
                      </a:r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…</a:t>
                      </a:r>
                      <a:endParaRPr lang="en-US" sz="20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8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PV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PF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PV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PF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PV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PF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8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Ward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03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….</a:t>
                      </a:r>
                      <a:endParaRPr lang="en-US" sz="20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03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7785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8652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Please do not forget that Fortnightly House-to-House Survey is also a source of surveillance data.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During survey rounds follow the daily reports for –  (a) any cluster of fever; (b) any upsurge of fever with definite </a:t>
            </a:r>
            <a:r>
              <a:rPr lang="en-US" sz="2400" dirty="0" err="1" smtClean="0"/>
              <a:t>bodyache</a:t>
            </a:r>
            <a:r>
              <a:rPr lang="en-US" sz="2400" dirty="0" smtClean="0"/>
              <a:t>/pain in joints/ vomiting/ loose motion.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>
              <a:spcAft>
                <a:spcPts val="1200"/>
              </a:spcAft>
            </a:pPr>
            <a:r>
              <a:rPr lang="en-US" sz="2400" dirty="0" smtClean="0"/>
              <a:t>Find the Ward No. and Team No. concerned for the cluster/upsurge. Locate the particular area.</a:t>
            </a:r>
          </a:p>
          <a:p>
            <a:pPr marL="45720" indent="0" algn="ctr">
              <a:buNone/>
            </a:pP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Action to be taken urgently in the area! </a:t>
            </a:r>
            <a:endParaRPr lang="en-US" sz="24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Use of H-to-H survey </a:t>
            </a:r>
            <a:r>
              <a:rPr lang="en-US" sz="3600" dirty="0" err="1" smtClean="0">
                <a:solidFill>
                  <a:srgbClr val="C00000"/>
                </a:solidFill>
              </a:rPr>
              <a:t>progrm</a:t>
            </a:r>
            <a:r>
              <a:rPr lang="en-US" sz="3600" dirty="0" smtClean="0">
                <a:solidFill>
                  <a:srgbClr val="C00000"/>
                </a:solidFill>
              </a:rPr>
              <a:t>. for fever/dengue surveillance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4" name="Oval Callout 3"/>
          <p:cNvSpPr/>
          <p:nvPr/>
        </p:nvSpPr>
        <p:spPr>
          <a:xfrm rot="10800000">
            <a:off x="5333999" y="4114800"/>
            <a:ext cx="3505200" cy="1066800"/>
          </a:xfrm>
          <a:prstGeom prst="wedgeEllipseCallout">
            <a:avLst>
              <a:gd name="adj1" fmla="val 36408"/>
              <a:gd name="adj2" fmla="val 9540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91200" y="4245114"/>
            <a:ext cx="2819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bg1"/>
                </a:solidFill>
              </a:rPr>
              <a:t>Guess why both (a) &amp; (b) kept in the format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880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5635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Fever cluster : Actions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685799"/>
          <a:ext cx="8382000" cy="6096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7924800"/>
              </a:tblGrid>
              <a:tr h="5229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Actions</a:t>
                      </a:r>
                      <a:endParaRPr lang="en-US" sz="2400" dirty="0"/>
                    </a:p>
                  </a:txBody>
                  <a:tcPr/>
                </a:tc>
              </a:tr>
              <a:tr h="1676221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4813" marR="0" indent="-4048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Verification of cluster and a rapid fever survey – led by 		     (a) Health Officer/ MO/ Public Health Manager/ SI in case of                     </a:t>
                      </a:r>
                    </a:p>
                    <a:p>
                      <a:pPr marL="404813" marR="0" indent="-4048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        urban areas; Nodal Officer (Health) to help. 		</a:t>
                      </a:r>
                      <a:r>
                        <a:rPr lang="en-US" sz="2200" baseline="0" dirty="0" smtClean="0"/>
                        <a:t>  </a:t>
                      </a:r>
                      <a:r>
                        <a:rPr lang="en-US" sz="2200" dirty="0" smtClean="0"/>
                        <a:t>(b) BMOH/ Medical Officer in rural areas. </a:t>
                      </a:r>
                      <a:endParaRPr lang="en-US" sz="2200" dirty="0"/>
                    </a:p>
                  </a:txBody>
                  <a:tcPr/>
                </a:tc>
              </a:tr>
              <a:tr h="902580">
                <a:tc>
                  <a:txBody>
                    <a:bodyPr/>
                    <a:lstStyle/>
                    <a:p>
                      <a:r>
                        <a:rPr lang="en-US" dirty="0" smtClean="0"/>
                        <a:t>   2.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Exclusion/ diagnosis of malaria by clinical features and microscopy &amp;/or RDT. Exclusion of any other common infection if such is likely. </a:t>
                      </a:r>
                      <a:endParaRPr lang="en-US" sz="2200" dirty="0"/>
                    </a:p>
                  </a:txBody>
                  <a:tcPr/>
                </a:tc>
              </a:tr>
              <a:tr h="902580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If dengue or </a:t>
                      </a:r>
                      <a:r>
                        <a:rPr lang="en-US" sz="2200" dirty="0" err="1" smtClean="0"/>
                        <a:t>chikungunya</a:t>
                      </a:r>
                      <a:r>
                        <a:rPr lang="en-US" sz="2200" dirty="0" smtClean="0"/>
                        <a:t> is suspected, collection of blood sample (serum) from selected cases and testing in nearby SSHL.</a:t>
                      </a:r>
                      <a:endParaRPr lang="en-US" sz="2200" dirty="0"/>
                    </a:p>
                  </a:txBody>
                  <a:tcPr/>
                </a:tc>
              </a:tr>
              <a:tr h="522924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1200"/>
                        </a:spcAft>
                        <a:buNone/>
                      </a:pPr>
                      <a:r>
                        <a:rPr lang="en-US" sz="2200" dirty="0" smtClean="0"/>
                        <a:t>Focus on vector control if any vector borne disease is detected. </a:t>
                      </a:r>
                      <a:endParaRPr lang="en-US" sz="2200" dirty="0"/>
                    </a:p>
                  </a:txBody>
                  <a:tcPr/>
                </a:tc>
              </a:tr>
              <a:tr h="522924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Alert to the nearby hospital if an outbreak is suspected.</a:t>
                      </a:r>
                      <a:endParaRPr lang="en-US" sz="2200" dirty="0"/>
                    </a:p>
                  </a:txBody>
                  <a:tcPr/>
                </a:tc>
              </a:tr>
              <a:tr h="522924">
                <a:tc>
                  <a:txBody>
                    <a:bodyPr/>
                    <a:lstStyle/>
                    <a:p>
                      <a:r>
                        <a:rPr lang="en-US" dirty="0" smtClean="0"/>
                        <a:t>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Community awareness generation. </a:t>
                      </a:r>
                      <a:endParaRPr lang="en-US" sz="2200" dirty="0"/>
                    </a:p>
                  </a:txBody>
                  <a:tcPr/>
                </a:tc>
              </a:tr>
              <a:tr h="522924">
                <a:tc>
                  <a:txBody>
                    <a:bodyPr/>
                    <a:lstStyle/>
                    <a:p>
                      <a:r>
                        <a:rPr lang="en-US" dirty="0" smtClean="0"/>
                        <a:t>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Follow-up by community level workers.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6426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Reporting by H-to-H Survey Teams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1 Supervisor per 5 H-to-H Survey Teams.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Daily visit of Survey Teams as per </a:t>
            </a:r>
            <a:r>
              <a:rPr lang="en-US" sz="2400" dirty="0" err="1" smtClean="0"/>
              <a:t>microplan</a:t>
            </a:r>
            <a:r>
              <a:rPr lang="en-US" sz="2400" dirty="0" smtClean="0"/>
              <a:t> and reporting to Supervisor in 2 forms:						- No. of persons suffering from fever on the day. 		- No. of containers &amp; drains checked and no. where mosquito larvae found.						- No. of containers managed during the visit.		- List of environmental risk sites.				- List of locations where larvae found. (</a:t>
            </a:r>
            <a:r>
              <a:rPr lang="en-US" sz="2400" dirty="0"/>
              <a:t>P</a:t>
            </a:r>
            <a:r>
              <a:rPr lang="en-US" sz="2400" dirty="0" smtClean="0"/>
              <a:t>riority points for Vector Control Team).</a:t>
            </a:r>
          </a:p>
        </p:txBody>
      </p:sp>
    </p:spTree>
    <p:extLst>
      <p:ext uri="{BB962C8B-B14F-4D97-AF65-F5344CB8AC3E}">
        <p14:creationId xmlns:p14="http://schemas.microsoft.com/office/powerpoint/2010/main" xmlns="" val="288068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Reporting by Supervisor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Data of Form-2 compiled by Supervisor in Form-4.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Form-4 taken to UPHC or ULB headquarter, where data are entered daily into an online portal.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Locations of environmental risk sites compiled in Form-5.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Form-3 handed to Vector Control Team (VCT) for priority action in larva containing sites. VCT completes the rest part.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Form-5 handed to S.I. for necessary action in risk sites and sharing with other Wings.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After completion of rest part by SI, summary of Form-5 entered into the portal.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209373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Feedback from portal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Daily feedback goes automatically to designated e-mail addresses.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Feedback contains 3 types of information:			- Work done, team-wise &amp; ward-wise			- A few indicators of quality of work				- Entomological &amp; environmental situation.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49370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84442725"/>
              </p:ext>
            </p:extLst>
          </p:nvPr>
        </p:nvGraphicFramePr>
        <p:xfrm>
          <a:off x="152402" y="1140754"/>
          <a:ext cx="8839194" cy="4269446"/>
        </p:xfrm>
        <a:graphic>
          <a:graphicData uri="http://schemas.openxmlformats.org/drawingml/2006/table">
            <a:tbl>
              <a:tblPr/>
              <a:tblGrid>
                <a:gridCol w="1295398"/>
                <a:gridCol w="457200"/>
                <a:gridCol w="609600"/>
                <a:gridCol w="457200"/>
                <a:gridCol w="533400"/>
                <a:gridCol w="533400"/>
                <a:gridCol w="533400"/>
                <a:gridCol w="533400"/>
                <a:gridCol w="838200"/>
                <a:gridCol w="914400"/>
                <a:gridCol w="1066800"/>
                <a:gridCol w="533400"/>
                <a:gridCol w="533396"/>
              </a:tblGrid>
              <a:tr h="291407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ULB Wise Daily Monitoring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Proforma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of --All--(--All--) on 25/Sep/2018</a:t>
                      </a:r>
                    </a:p>
                  </a:txBody>
                  <a:tcPr marL="8326" marR="8326" marT="8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8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Name of Municipality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Number of teams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Number of teams reported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Households to be 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Households 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Percentage of households not visited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ANY fever cases found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fever cases with joint pain/definite body ache/vomiting/loose motion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Wards where cluster of fever cases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Wards where Upsurge Of Fever With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Jt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Pain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Vomitting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Etc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households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teams examined containers less than 2 /household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Percentage of containers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Haldibari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675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1.33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0.54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Mathabhanga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1494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3.08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1.02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Mekliganj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Tufanganj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1439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0.43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 Bazar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1501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Jhargram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3575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3575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4.64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Kalimpong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1932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1928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0.21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7360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38171920"/>
              </p:ext>
            </p:extLst>
          </p:nvPr>
        </p:nvGraphicFramePr>
        <p:xfrm>
          <a:off x="152402" y="1140754"/>
          <a:ext cx="8762998" cy="4530005"/>
        </p:xfrm>
        <a:graphic>
          <a:graphicData uri="http://schemas.openxmlformats.org/drawingml/2006/table">
            <a:tbl>
              <a:tblPr/>
              <a:tblGrid>
                <a:gridCol w="1295398"/>
                <a:gridCol w="457200"/>
                <a:gridCol w="609600"/>
                <a:gridCol w="457200"/>
                <a:gridCol w="533400"/>
                <a:gridCol w="533400"/>
                <a:gridCol w="533400"/>
                <a:gridCol w="838200"/>
                <a:gridCol w="914400"/>
                <a:gridCol w="1066800"/>
                <a:gridCol w="533400"/>
                <a:gridCol w="990600"/>
              </a:tblGrid>
              <a:tr h="291407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ULB Wise Daily Monitoring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Proforma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of --All--(--All--) on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26/Sep/2018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8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Name of Municipality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Number of teams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Number of teams reported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Households to be visited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Percentage of households not visited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ANY fever cases found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fever cases with joint pain/definite body ache/vomiting/loose motion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Wards where cluster of fever cases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Wards where Upsurge Of Fever With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Jt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Pain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Vomiting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Etc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households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teams examined containers less than 2 /household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containers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Gangarampore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Darjeeling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13,18,32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Kurseong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Mirik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N.A.A.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Jhargram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Kalimpong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Egra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Birnagar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3851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68867510"/>
              </p:ext>
            </p:extLst>
          </p:nvPr>
        </p:nvGraphicFramePr>
        <p:xfrm>
          <a:off x="228602" y="1140754"/>
          <a:ext cx="8762999" cy="4442722"/>
        </p:xfrm>
        <a:graphic>
          <a:graphicData uri="http://schemas.openxmlformats.org/drawingml/2006/table">
            <a:tbl>
              <a:tblPr/>
              <a:tblGrid>
                <a:gridCol w="625929"/>
                <a:gridCol w="536510"/>
                <a:gridCol w="715348"/>
                <a:gridCol w="536510"/>
                <a:gridCol w="625929"/>
                <a:gridCol w="625929"/>
                <a:gridCol w="983602"/>
                <a:gridCol w="1073018"/>
                <a:gridCol w="1251856"/>
                <a:gridCol w="625929"/>
                <a:gridCol w="1162439"/>
              </a:tblGrid>
              <a:tr h="291407"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Ward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Wise Daily 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Proforma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 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Tufanganj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Cooch Behar) on 25/Sep/2018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8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No. of Households to be visited for the day</a:t>
                      </a:r>
                    </a:p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House holds visited for the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Percentage of households not visited</a:t>
                      </a:r>
                    </a:p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ANY fever cases found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fever cases with joint pain/definite body ache/vomiting/loose motion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Wards where cluster of fever cases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Wards where Upsurge Of Fever With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Jt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Pain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Vomiting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Etc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households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teams examined containers less than 2 /household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containers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42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1414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12733679"/>
              </p:ext>
            </p:extLst>
          </p:nvPr>
        </p:nvGraphicFramePr>
        <p:xfrm>
          <a:off x="228602" y="1140754"/>
          <a:ext cx="8686797" cy="4659265"/>
        </p:xfrm>
        <a:graphic>
          <a:graphicData uri="http://schemas.openxmlformats.org/drawingml/2006/table">
            <a:tbl>
              <a:tblPr/>
              <a:tblGrid>
                <a:gridCol w="579120"/>
                <a:gridCol w="579120"/>
                <a:gridCol w="496388"/>
                <a:gridCol w="661852"/>
                <a:gridCol w="496388"/>
                <a:gridCol w="579120"/>
                <a:gridCol w="579120"/>
                <a:gridCol w="910046"/>
                <a:gridCol w="992775"/>
                <a:gridCol w="1158239"/>
                <a:gridCol w="579120"/>
                <a:gridCol w="1075509"/>
              </a:tblGrid>
              <a:tr h="291407"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Team Wise Daily 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Proforma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 </a:t>
                      </a:r>
                      <a:r>
                        <a:rPr lang="en-US" sz="2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Tufanganj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Cooch Behar) on 25/Sep/2018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8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Team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No. of Households to be visited for the day</a:t>
                      </a:r>
                    </a:p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House holds visited for the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Percentage of households not visited</a:t>
                      </a:r>
                    </a:p>
                    <a:p>
                      <a:pPr algn="l" fontAlgn="b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ANY fever cases found for the day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fever cases with joint pain/definite body ache/vomiting/loose motion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Wards where cluster of fever cases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Wards where Upsurge Of Fever With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Jt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Pain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Vomiting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Etc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households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teams examined containers less than 2 /household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en-US" sz="16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containers where larvae found</a:t>
                      </a:r>
                    </a:p>
                  </a:txBody>
                  <a:tcPr marL="8326" marR="8326" marT="83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42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8566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3614</Words>
  <Application>Microsoft Office PowerPoint</Application>
  <PresentationFormat>On-screen Show (4:3)</PresentationFormat>
  <Paragraphs>1752</Paragraphs>
  <Slides>29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Training of Health Officers of Municipalities &amp; Municipal Corporations  Prevention, surveillance &amp; control of dengue</vt:lpstr>
      <vt:lpstr>Composition &amp; roles of H-to-H Survey Team</vt:lpstr>
      <vt:lpstr>Reporting by H-to-H Survey Teams</vt:lpstr>
      <vt:lpstr>Reporting by Supervisor</vt:lpstr>
      <vt:lpstr>Feedback from portal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Parameters of analysis</vt:lpstr>
      <vt:lpstr>Slide 19</vt:lpstr>
      <vt:lpstr>Slide 20</vt:lpstr>
      <vt:lpstr>Slide 21</vt:lpstr>
      <vt:lpstr>Surveillance for fever (febrile illnesses) &amp; common CD-s</vt:lpstr>
      <vt:lpstr>Surveillance…..contd.</vt:lpstr>
      <vt:lpstr>Surveillance…..contd.</vt:lpstr>
      <vt:lpstr>Cue to detect dengue outbreak early</vt:lpstr>
      <vt:lpstr>Cue to detect fever outbreak early</vt:lpstr>
      <vt:lpstr>Dengue/malaria surveillance: practical tips </vt:lpstr>
      <vt:lpstr>Use of H-to-H survey progrm. for fever/dengue surveillance</vt:lpstr>
      <vt:lpstr>Fever cluster : Actions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Control Room</cp:lastModifiedBy>
  <cp:revision>38</cp:revision>
  <dcterms:created xsi:type="dcterms:W3CDTF">2019-02-18T01:45:53Z</dcterms:created>
  <dcterms:modified xsi:type="dcterms:W3CDTF">2019-02-22T05:43:17Z</dcterms:modified>
</cp:coreProperties>
</file>