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9" r:id="rId2"/>
    <p:sldId id="262" r:id="rId3"/>
    <p:sldId id="263" r:id="rId4"/>
    <p:sldId id="272" r:id="rId5"/>
    <p:sldId id="273" r:id="rId6"/>
    <p:sldId id="259" r:id="rId7"/>
    <p:sldId id="274" r:id="rId8"/>
    <p:sldId id="281" r:id="rId9"/>
    <p:sldId id="275" r:id="rId10"/>
    <p:sldId id="280" r:id="rId11"/>
    <p:sldId id="282" r:id="rId12"/>
    <p:sldId id="264" r:id="rId13"/>
    <p:sldId id="265" r:id="rId14"/>
    <p:sldId id="266" r:id="rId15"/>
    <p:sldId id="267" r:id="rId16"/>
    <p:sldId id="268" r:id="rId17"/>
    <p:sldId id="277" r:id="rId18"/>
    <p:sldId id="261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D9A12-3A81-4C84-B322-77742CF9BE37}" type="datetimeFigureOut">
              <a:rPr lang="en-US" smtClean="0"/>
              <a:pPr/>
              <a:t>8/20/2009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F5CBB-5595-4C72-9C77-35E2B84DD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2909-CF36-4BA3-8AC9-E6C771FB9E98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01F58-BBB0-4DC6-BA21-11D003344575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717A0-489E-4EF0-BB2E-1CDCEBBB8D2E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D006D-5E1C-41F7-8BB6-461774B3E9EA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BCA8D-E493-4D0D-92A6-D04A2AC2153A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6F8D-1DF6-407C-9566-360CC439345F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FBCA8-8D75-4D02-A417-9789FE183658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9A2DD-0353-41F1-A659-476BC3CC80D5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7F5A0-5678-4B02-B1E9-76348C8FBBEF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A5698-DD1C-4026-895A-FF2EF7568027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CFEBB-0EE9-4EC6-A26E-51F166AC9D7E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22672-6145-4E8E-A6C7-E03272E29B81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ancerweb.ncl.ac.uk/cgi-bin/omd?query=ELISA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Epidemiology of Dengue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Dr. Debjit Chakraborty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CPHO, SUDA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22/02/2019    &amp;   01/03/2019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7E05E-6CE1-418C-B183-DCFB771460A8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285860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0" y="1285860"/>
            <a:ext cx="9144000" cy="55721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</a:rPr>
              <a:t>Dengue specific tests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050" y="1285860"/>
            <a:ext cx="6143668" cy="535785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Dengue specific tests done in a blood sample can confirm a diagnosis of dengue.</a:t>
            </a:r>
          </a:p>
          <a:p>
            <a:r>
              <a:rPr lang="en-IN" dirty="0" smtClean="0"/>
              <a:t>There are two basic types of tests:</a:t>
            </a:r>
          </a:p>
          <a:p>
            <a:pPr marL="1168400" algn="just">
              <a:buFont typeface="Wingdings" pitchFamily="2" charset="2"/>
              <a:buChar char="ü"/>
              <a:tabLst>
                <a:tab pos="1169988" algn="l"/>
              </a:tabLst>
            </a:pPr>
            <a:r>
              <a:rPr lang="en-IN" dirty="0" smtClean="0"/>
              <a:t>Detecting dengue antigen in blood (within first 5 days of onset of symptoms): NS1 antigen based assays</a:t>
            </a:r>
          </a:p>
          <a:p>
            <a:pPr marL="1168400" algn="just">
              <a:buFont typeface="Wingdings" pitchFamily="2" charset="2"/>
              <a:buChar char="ü"/>
              <a:tabLst>
                <a:tab pos="1169988" algn="l"/>
              </a:tabLst>
            </a:pPr>
            <a:r>
              <a:rPr lang="en-IN" dirty="0" smtClean="0"/>
              <a:t>Detecting dengue antibodies in blood (after first 5 days of onset of symptoms)</a:t>
            </a:r>
            <a:endParaRPr lang="en-IN" dirty="0"/>
          </a:p>
        </p:txBody>
      </p:sp>
      <p:pic>
        <p:nvPicPr>
          <p:cNvPr id="20482" name="Picture 2" descr="Image result for antigen and atibody response in primary dengue infec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00240"/>
            <a:ext cx="2533650" cy="257176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6E-F1B2-4FC6-AE75-E185884F70BC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4495800"/>
            <a:ext cx="2362200" cy="205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Rot="1" noChangeArrowheads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/>
              <a:t>Pathogenesis and infection process of Dengue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Humans are initially infected through a mosquito vector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Initial interaction with cell occurs with the viruses ability to infect cell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Primary target, Phagocytes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Virus uses cell receptor molecule to enter cell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Cell receptor molecules include: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Glycosaminoglycan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smtClean="0"/>
              <a:t>Heparan Sulfate (Expressed in almost all cell types)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Virus replicates in target organs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Infects white blood cells and lymphatic tissues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Virus is released and circulates in blood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/>
              <a:t>Alternate mosquito then bites host and receives virus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27432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CA2-FB71-49E1-8317-DA23218BF72B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571612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1571612"/>
            <a:ext cx="9144000" cy="52863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Characteristics of the Aedes Mosquito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One distinct physical feature (black and white stripes on its body and legs). Hence also called as “Tiger Mosquito”.</a:t>
            </a:r>
          </a:p>
          <a:p>
            <a:r>
              <a:rPr lang="en-IN" dirty="0" smtClean="0"/>
              <a:t>Bites during the day.</a:t>
            </a:r>
          </a:p>
          <a:p>
            <a:r>
              <a:rPr lang="en-IN" dirty="0" smtClean="0"/>
              <a:t>Lays its eggs in clean, stagnant water</a:t>
            </a:r>
            <a:endParaRPr lang="en-IN" dirty="0"/>
          </a:p>
        </p:txBody>
      </p:sp>
      <p:pic>
        <p:nvPicPr>
          <p:cNvPr id="15362" name="Picture 2" descr="Image result for aedes mosqui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572008"/>
            <a:ext cx="3000375" cy="1962150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A356-CF5B-4B9B-B829-214B0CB5FFC0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357298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0" y="1357298"/>
            <a:ext cx="9144000" cy="55007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 smtClean="0">
                <a:solidFill>
                  <a:srgbClr val="FF0000"/>
                </a:solidFill>
              </a:rPr>
              <a:t>Aedes</a:t>
            </a:r>
            <a:r>
              <a:rPr lang="en-IN" b="1" dirty="0" smtClean="0">
                <a:solidFill>
                  <a:srgbClr val="FF0000"/>
                </a:solidFill>
              </a:rPr>
              <a:t> mosquito : Fast facts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Only the female Aedes mosquito bites as it needs the protein in blood to develop its eggs.</a:t>
            </a:r>
          </a:p>
          <a:p>
            <a:r>
              <a:rPr lang="en-IN" dirty="0" smtClean="0"/>
              <a:t>The mosquito becomes infective approximately seven days after it has bitten a person carrying the virus.</a:t>
            </a:r>
          </a:p>
          <a:p>
            <a:r>
              <a:rPr lang="en-IN" dirty="0" smtClean="0"/>
              <a:t>Once infected, a mosquito remains infective for life and passes on the virus to the eggs it lays.</a:t>
            </a:r>
          </a:p>
          <a:p>
            <a:r>
              <a:rPr lang="en-IN" dirty="0" smtClean="0"/>
              <a:t>Peak biting time is at dawn and dusk – 2 hours after sunrise and 2 hours before sunset.</a:t>
            </a: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0991-84D9-4095-974D-45EF00F66645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428736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0" y="1428736"/>
            <a:ext cx="9144000" cy="54292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err="1" smtClean="0">
                <a:solidFill>
                  <a:srgbClr val="FF0000"/>
                </a:solidFill>
              </a:rPr>
              <a:t>Aedes</a:t>
            </a:r>
            <a:r>
              <a:rPr lang="en-IN" b="1" dirty="0" smtClean="0">
                <a:solidFill>
                  <a:srgbClr val="FF0000"/>
                </a:solidFill>
              </a:rPr>
              <a:t> mosquito : Fast facts (contd.)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The average lifespan of an Aedes mosquito is 2 weeks.</a:t>
            </a:r>
          </a:p>
          <a:p>
            <a:r>
              <a:rPr lang="en-IN" dirty="0" smtClean="0"/>
              <a:t>The mosquito can lay eggs about 3 times in its lifetime, and about 100 eggs are produced each time.</a:t>
            </a:r>
          </a:p>
          <a:p>
            <a:r>
              <a:rPr lang="en-IN" dirty="0" smtClean="0"/>
              <a:t>The eggs can withstand very dry conditions (desiccation) and remain viable for many months in the absence of water</a:t>
            </a:r>
          </a:p>
          <a:p>
            <a:pPr>
              <a:buFontTx/>
              <a:buChar char="-"/>
            </a:pPr>
            <a:r>
              <a:rPr lang="en-IN" dirty="0" smtClean="0"/>
              <a:t>Repopulation will occur as soon as the eggs in the containers are flooded with water.</a:t>
            </a:r>
          </a:p>
          <a:p>
            <a:pPr>
              <a:buFontTx/>
              <a:buChar char="-"/>
            </a:pPr>
            <a:r>
              <a:rPr lang="en-IN" dirty="0" smtClean="0"/>
              <a:t>Mostly breeding occurs in stagnant collection of water how small the amount may be</a:t>
            </a: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C0B2-3E34-477F-9DE8-AB16BC052547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428736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0" y="1428736"/>
            <a:ext cx="9144000" cy="54292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Aedes mosquito : Fast facts (contd.)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Adult mosquitoes “usually” rests indoors in dark areas (closets, under beds, behind curtains).</a:t>
            </a:r>
          </a:p>
          <a:p>
            <a:r>
              <a:rPr lang="en-IN" dirty="0" smtClean="0"/>
              <a:t>They have limited range – can fly an average of 400 metres looking for water-filled containers to lay their eggs. This means that people, rather than mosquitoes, rapidly move the virus within and between communities and places.</a:t>
            </a:r>
          </a:p>
          <a:p>
            <a:r>
              <a:rPr lang="en-IN" dirty="0" smtClean="0"/>
              <a:t>A few mosquitoes per household can produce large dengue outbreaks. The dengue mosquito usually does not lay eggs in ditches, drainages, canals, wetlands, rivers or lakes where flow exists.</a:t>
            </a: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C4321-0156-4726-9E8D-7A347B73CC50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2984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0" y="1142984"/>
            <a:ext cx="9144000" cy="57150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Aedes mosquito : Fast facts (contd.)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92500" lnSpcReduction="20000"/>
          </a:bodyPr>
          <a:lstStyle/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The mosquito life cycle, from egg to larvae, pupae and to an adult mosquito takes 8 days and occurs in water.</a:t>
            </a:r>
          </a:p>
          <a:p>
            <a:r>
              <a:rPr lang="en-IN" dirty="0" smtClean="0"/>
              <a:t>Humans develops disease after 5 – 6 days of being bitten by an infective mosquito.</a:t>
            </a:r>
            <a:endParaRPr lang="en-IN" dirty="0"/>
          </a:p>
        </p:txBody>
      </p:sp>
      <p:pic>
        <p:nvPicPr>
          <p:cNvPr id="16386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142984"/>
            <a:ext cx="3214710" cy="31058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7FF68-7ED6-4CE5-A619-F636DA770652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IN" dirty="0" smtClean="0"/>
              <a:t>Aedes related indices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IN" dirty="0" smtClean="0"/>
              <a:t>House Index – no of houses with larva/no of house inspected *100</a:t>
            </a:r>
          </a:p>
          <a:p>
            <a:r>
              <a:rPr lang="en-IN" dirty="0" smtClean="0"/>
              <a:t>Container Index - no of containers with larva/no of containers inspected *100</a:t>
            </a:r>
          </a:p>
          <a:p>
            <a:r>
              <a:rPr lang="en-IN" dirty="0" smtClean="0"/>
              <a:t>Breteau Index – no of positive containers /no of house inspected *100</a:t>
            </a:r>
          </a:p>
          <a:p>
            <a:pPr>
              <a:buNone/>
            </a:pPr>
            <a:r>
              <a:rPr lang="en-IN" dirty="0" smtClean="0"/>
              <a:t>Pupae Index – same as HI with pupae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7AD4-525E-4F93-81ED-0C7EF9FCF96C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Prevention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Elimination of reservoir – putting cases in mosquito net for first 5 days, no other role</a:t>
            </a:r>
          </a:p>
          <a:p>
            <a:r>
              <a:rPr lang="en-US" dirty="0" smtClean="0"/>
              <a:t>Breaking the chain of transmission – </a:t>
            </a:r>
            <a:r>
              <a:rPr lang="en-US" dirty="0" err="1" smtClean="0"/>
              <a:t>Antilarval</a:t>
            </a:r>
            <a:r>
              <a:rPr lang="en-US" dirty="0" smtClean="0"/>
              <a:t> measures mainly. Sometimes </a:t>
            </a:r>
            <a:r>
              <a:rPr lang="en-US" dirty="0" err="1" smtClean="0"/>
              <a:t>Antiadult</a:t>
            </a:r>
            <a:r>
              <a:rPr lang="en-US" dirty="0" smtClean="0"/>
              <a:t> measures in case of Outbreak . Also Environment Management, Source reduction (aimed at larva destruction)</a:t>
            </a:r>
          </a:p>
          <a:p>
            <a:r>
              <a:rPr lang="en-US" dirty="0" smtClean="0"/>
              <a:t>Protection of Susceptible – personal protection, nets, clothing etc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A05F-AECC-48B9-898A-B76B48A33327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1506" name="Picture 2" descr="Image result for thank yo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8120763" cy="42493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E55F5-0625-48B2-BF25-5105604A1740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357298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0" y="1357298"/>
            <a:ext cx="9144000" cy="55007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</a:rPr>
              <a:t>What is Dengue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5900750" cy="4768865"/>
          </a:xfrm>
        </p:spPr>
        <p:txBody>
          <a:bodyPr>
            <a:normAutofit/>
          </a:bodyPr>
          <a:lstStyle/>
          <a:p>
            <a:r>
              <a:rPr lang="en-IN" dirty="0" smtClean="0"/>
              <a:t>Dengue (pronounced </a:t>
            </a:r>
            <a:r>
              <a:rPr lang="en-IN" dirty="0" err="1" smtClean="0"/>
              <a:t>den’gee</a:t>
            </a:r>
            <a:r>
              <a:rPr lang="en-IN" dirty="0" smtClean="0"/>
              <a:t>) is a viral disease.</a:t>
            </a:r>
          </a:p>
          <a:p>
            <a:r>
              <a:rPr lang="en-IN" dirty="0" smtClean="0"/>
              <a:t>Dengue can be caused by infections with any one of four closely related dengue viruses.</a:t>
            </a:r>
          </a:p>
          <a:p>
            <a:r>
              <a:rPr lang="en-IN" dirty="0" smtClean="0"/>
              <a:t>DENV  1, DENV 2, DENV 3 or DENV 4</a:t>
            </a:r>
            <a:endParaRPr lang="en-IN" dirty="0"/>
          </a:p>
        </p:txBody>
      </p:sp>
      <p:pic>
        <p:nvPicPr>
          <p:cNvPr id="2050" name="Picture 2" descr="Image result for dengue a viral disea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1571612"/>
            <a:ext cx="2095504" cy="23888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9F912-0A57-46A5-96CD-CC55D76078C4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500174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0" y="1500174"/>
            <a:ext cx="9144000" cy="53578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FF0000"/>
                </a:solidFill>
              </a:rPr>
              <a:t>How does it spread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 dengue viruses are transmitted to humans by the bite of an infected Aedes mosquito.</a:t>
            </a:r>
            <a:endParaRPr lang="en-IN" dirty="0"/>
          </a:p>
        </p:txBody>
      </p:sp>
      <p:pic>
        <p:nvPicPr>
          <p:cNvPr id="1026" name="Picture 2" descr="Image result for aedes mosqui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786058"/>
            <a:ext cx="5143536" cy="3214710"/>
          </a:xfrm>
          <a:prstGeom prst="rect">
            <a:avLst/>
          </a:prstGeom>
          <a:noFill/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0D4D3-E9DA-438B-9EA4-4E6EE6B11091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Basic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Period of Communicability – first 4-5 days</a:t>
            </a:r>
          </a:p>
          <a:p>
            <a:r>
              <a:rPr lang="en-US" dirty="0" smtClean="0"/>
              <a:t>Reservoir:  case (subclinical ?)</a:t>
            </a:r>
          </a:p>
          <a:p>
            <a:r>
              <a:rPr lang="en-US" dirty="0" smtClean="0"/>
              <a:t>Age: more among young children &amp; adults, no preference</a:t>
            </a:r>
          </a:p>
          <a:p>
            <a:r>
              <a:rPr lang="en-US" dirty="0" smtClean="0"/>
              <a:t>Sex: Male&gt; Female for exposure to bite</a:t>
            </a:r>
          </a:p>
          <a:p>
            <a:r>
              <a:rPr lang="en-US" dirty="0" smtClean="0"/>
              <a:t>Immunity:  One attack – type specific immunity for 9 months and Partial Cross Immunity. Several attack with same serotype confers lifelong immunity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BA443-F7D5-49B0-8997-8C17AD4AF6CF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Modes of transmission: bite of infected female </a:t>
            </a:r>
            <a:r>
              <a:rPr lang="en-US" dirty="0" err="1" smtClean="0"/>
              <a:t>Aedes</a:t>
            </a:r>
            <a:r>
              <a:rPr lang="en-US" dirty="0" smtClean="0"/>
              <a:t> mosquito</a:t>
            </a:r>
          </a:p>
          <a:p>
            <a:r>
              <a:rPr lang="en-US" dirty="0" err="1" smtClean="0"/>
              <a:t>Aedes</a:t>
            </a:r>
            <a:r>
              <a:rPr lang="en-US" dirty="0" smtClean="0"/>
              <a:t> </a:t>
            </a:r>
            <a:r>
              <a:rPr lang="en-US" dirty="0" err="1" smtClean="0"/>
              <a:t>egypti</a:t>
            </a:r>
            <a:r>
              <a:rPr lang="en-US" dirty="0" smtClean="0"/>
              <a:t> – urban, </a:t>
            </a:r>
            <a:r>
              <a:rPr lang="en-US" dirty="0" err="1" smtClean="0"/>
              <a:t>Aedes</a:t>
            </a:r>
            <a:r>
              <a:rPr lang="en-US" dirty="0" smtClean="0"/>
              <a:t> </a:t>
            </a:r>
            <a:r>
              <a:rPr lang="en-US" dirty="0" err="1" smtClean="0"/>
              <a:t>albopictus</a:t>
            </a:r>
            <a:r>
              <a:rPr lang="en-US" dirty="0" smtClean="0"/>
              <a:t> – rural</a:t>
            </a:r>
          </a:p>
          <a:p>
            <a:r>
              <a:rPr lang="en-US" dirty="0" err="1" smtClean="0"/>
              <a:t>Transovarian</a:t>
            </a:r>
            <a:r>
              <a:rPr lang="en-US" dirty="0" smtClean="0"/>
              <a:t> transmission, </a:t>
            </a:r>
            <a:r>
              <a:rPr lang="en-US" dirty="0" err="1" smtClean="0"/>
              <a:t>Propagative</a:t>
            </a:r>
            <a:endParaRPr lang="en-US" dirty="0" smtClean="0"/>
          </a:p>
          <a:p>
            <a:r>
              <a:rPr lang="en-US" dirty="0" smtClean="0"/>
              <a:t>Extrinsic Incubation Period : 8 -10 days</a:t>
            </a:r>
          </a:p>
          <a:p>
            <a:r>
              <a:rPr lang="en-US" dirty="0" smtClean="0"/>
              <a:t>Intrinsic Incubation Period : 5-10 days</a:t>
            </a:r>
          </a:p>
          <a:p>
            <a:r>
              <a:rPr lang="en-US" dirty="0" smtClean="0"/>
              <a:t>Serial Interval – 13 -20 days</a:t>
            </a:r>
          </a:p>
          <a:p>
            <a:r>
              <a:rPr lang="en-US" dirty="0" smtClean="0"/>
              <a:t>Velocity of Epidemic – Ratio of cases between later and earlier serial interval &gt; 1 (e.g. 40/20 =2)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8CEFB-E551-4938-8818-1861FEA709D9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Clinical  Spectrum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Asymptomatic Dengue Viral Infection </a:t>
            </a:r>
          </a:p>
          <a:p>
            <a:r>
              <a:rPr lang="en-US" dirty="0" smtClean="0"/>
              <a:t>Undifferentiated Viral fever – mild </a:t>
            </a:r>
            <a:r>
              <a:rPr lang="en-US" dirty="0" err="1" smtClean="0"/>
              <a:t>prodrome</a:t>
            </a:r>
            <a:r>
              <a:rPr lang="en-US" dirty="0" smtClean="0"/>
              <a:t>, no classical feature, complete recovery in few days</a:t>
            </a:r>
          </a:p>
          <a:p>
            <a:r>
              <a:rPr lang="en-US" dirty="0" smtClean="0"/>
              <a:t>Classical Dengue Fever –high fever, biphasic(saddle back), </a:t>
            </a:r>
            <a:r>
              <a:rPr lang="en-US" dirty="0" err="1" smtClean="0"/>
              <a:t>myalagia</a:t>
            </a:r>
            <a:r>
              <a:rPr lang="en-US" dirty="0" smtClean="0"/>
              <a:t>, </a:t>
            </a:r>
            <a:r>
              <a:rPr lang="en-US" dirty="0" err="1" smtClean="0"/>
              <a:t>arthralgia,leukopenia</a:t>
            </a:r>
            <a:r>
              <a:rPr lang="en-US" dirty="0" smtClean="0"/>
              <a:t>, complete recovery in 8-10 days, CFR low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77B4-5AC9-48FA-9AA1-3BCD441F9043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Clinical  Spectrum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Dengue Fever with unusual Hemorrhage- classical DF + unusual bleeding (</a:t>
            </a:r>
            <a:r>
              <a:rPr lang="en-US" dirty="0" err="1" smtClean="0"/>
              <a:t>Petechiae</a:t>
            </a:r>
            <a:r>
              <a:rPr lang="en-US" dirty="0" smtClean="0"/>
              <a:t> etc), increased capillary fragility</a:t>
            </a:r>
          </a:p>
          <a:p>
            <a:r>
              <a:rPr lang="en-US" dirty="0" smtClean="0"/>
              <a:t>Dengue Hemorrhagic Fever without Shock – severe form, result of two sequential infection (type I / II and type III/ IV), immune mediated, critical period – 6 months between two infection</a:t>
            </a:r>
          </a:p>
          <a:p>
            <a:r>
              <a:rPr lang="en-US" dirty="0" smtClean="0"/>
              <a:t>Dengue Hemorrhagic Fever with Shock (DSS)- very severe form, 30% of all DHF, on 2</a:t>
            </a:r>
            <a:r>
              <a:rPr lang="en-US" baseline="30000" dirty="0" smtClean="0"/>
              <a:t>nd</a:t>
            </a:r>
            <a:r>
              <a:rPr lang="en-US" dirty="0" smtClean="0"/>
              <a:t> or 5</a:t>
            </a:r>
            <a:r>
              <a:rPr lang="en-US" baseline="30000" dirty="0" smtClean="0"/>
              <a:t>th</a:t>
            </a:r>
            <a:r>
              <a:rPr lang="en-US" dirty="0" smtClean="0"/>
              <a:t> day patient deteriorates suddenly and rapidly, Acute Abdominal Pain may occur, Death in 12- 24 hours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A864-2D43-490A-A2C4-71D786DFAFCB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1428736"/>
          </a:xfrm>
          <a:prstGeom prst="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0" y="1428736"/>
            <a:ext cx="9144000" cy="54292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Warning signs </a:t>
            </a:r>
            <a:br>
              <a:rPr lang="en-IN" b="1" dirty="0" smtClean="0">
                <a:solidFill>
                  <a:srgbClr val="FF0000"/>
                </a:solidFill>
              </a:rPr>
            </a:br>
            <a:r>
              <a:rPr lang="en-IN" b="1" dirty="0" smtClean="0">
                <a:solidFill>
                  <a:srgbClr val="FF0000"/>
                </a:solidFill>
              </a:rPr>
              <a:t>Immediate medical attention !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IN" dirty="0" smtClean="0"/>
              <a:t>Severe abdominal pain or persistent vomiting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Red spots or patches on the skin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Bleeding from nose or gums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Vomiting blood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Black, tarry stools (faeces, excrement)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Drowsiness or irritability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Pale, cold or clammy skin</a:t>
            </a:r>
          </a:p>
          <a:p>
            <a:pPr>
              <a:buFont typeface="Wingdings" pitchFamily="2" charset="2"/>
              <a:buChar char="q"/>
            </a:pPr>
            <a:r>
              <a:rPr lang="en-IN" dirty="0" smtClean="0"/>
              <a:t>Difficulty in breathing</a:t>
            </a:r>
          </a:p>
          <a:p>
            <a:pPr>
              <a:buFont typeface="Wingdings" pitchFamily="2" charset="2"/>
              <a:buChar char="q"/>
            </a:pPr>
            <a:endParaRPr lang="en-IN" dirty="0" smtClean="0"/>
          </a:p>
          <a:p>
            <a:pPr>
              <a:buFont typeface="Wingdings" pitchFamily="2" charset="2"/>
              <a:buChar char="q"/>
            </a:pP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3991D-660C-4052-9C2D-7092E59E357F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4343400"/>
            <a:ext cx="3352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Rot="1" noChangeArrowheads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Diagnostic tests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33400" y="1905000"/>
            <a:ext cx="83121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Virus isolation by infection of mice using infected mosquitoes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Detection of IgM antibodies in the blood by PCR or Viral isolation (Serology)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>
                <a:hlinkClick r:id="rId3"/>
              </a:rPr>
              <a:t>ELISA</a:t>
            </a:r>
            <a:r>
              <a:rPr lang="en-US" smtClean="0"/>
              <a:t> (Enzyme-Linked Immunoabsorbent assay)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Thrombopenia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Raised hematocrit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A90D-925D-4D16-868D-BB35790AC18C}" type="datetime1">
              <a:rPr lang="en-US" smtClean="0"/>
              <a:pPr/>
              <a:t>8/20/2009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1074</Words>
  <Application>Microsoft Office PowerPoint</Application>
  <PresentationFormat>On-screen Show (4:3)</PresentationFormat>
  <Paragraphs>141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Epidemiology of Dengue</vt:lpstr>
      <vt:lpstr>What is Dengue</vt:lpstr>
      <vt:lpstr>How does it spread</vt:lpstr>
      <vt:lpstr>Basic Facts</vt:lpstr>
      <vt:lpstr>Transmission</vt:lpstr>
      <vt:lpstr>Clinical  Spectrum (1/2)</vt:lpstr>
      <vt:lpstr>Clinical  Spectrum (2/2)</vt:lpstr>
      <vt:lpstr>Warning signs  Immediate medical attention !</vt:lpstr>
      <vt:lpstr>Diagnostic tests</vt:lpstr>
      <vt:lpstr>Dengue specific tests</vt:lpstr>
      <vt:lpstr>Pathogenesis and infection process of Dengue</vt:lpstr>
      <vt:lpstr>Characteristics of the Aedes Mosquito</vt:lpstr>
      <vt:lpstr>Aedes mosquito : Fast facts</vt:lpstr>
      <vt:lpstr>Aedes mosquito : Fast facts (contd.)</vt:lpstr>
      <vt:lpstr>Aedes mosquito : Fast facts (contd.)</vt:lpstr>
      <vt:lpstr>Aedes mosquito : Fast facts (contd.)</vt:lpstr>
      <vt:lpstr>Aedes related indices</vt:lpstr>
      <vt:lpstr>Prevention Strategy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Debjit Chakraborty</dc:creator>
  <cp:lastModifiedBy>Kalyan</cp:lastModifiedBy>
  <cp:revision>15</cp:revision>
  <dcterms:created xsi:type="dcterms:W3CDTF">2006-08-16T00:00:00Z</dcterms:created>
  <dcterms:modified xsi:type="dcterms:W3CDTF">2009-08-19T19:33:22Z</dcterms:modified>
</cp:coreProperties>
</file>