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73" r:id="rId6"/>
    <p:sldId id="264" r:id="rId7"/>
    <p:sldId id="265" r:id="rId8"/>
    <p:sldId id="266" r:id="rId9"/>
    <p:sldId id="267" r:id="rId10"/>
    <p:sldId id="268" r:id="rId11"/>
    <p:sldId id="259" r:id="rId12"/>
    <p:sldId id="263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B9FF-05E2-4755-B237-9AF4C65E4A1C}" type="datetimeFigureOut">
              <a:rPr lang="en-IN" smtClean="0"/>
              <a:t>22-02-2019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EEF6-6ACA-4CC8-B82E-F2E353FFB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7412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B9FF-05E2-4755-B237-9AF4C65E4A1C}" type="datetimeFigureOut">
              <a:rPr lang="en-IN" smtClean="0"/>
              <a:t>22-02-2019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EEF6-6ACA-4CC8-B82E-F2E353FFB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6650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B9FF-05E2-4755-B237-9AF4C65E4A1C}" type="datetimeFigureOut">
              <a:rPr lang="en-IN" smtClean="0"/>
              <a:t>22-02-2019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EEF6-6ACA-4CC8-B82E-F2E353FFB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4468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B9FF-05E2-4755-B237-9AF4C65E4A1C}" type="datetimeFigureOut">
              <a:rPr lang="en-IN" smtClean="0"/>
              <a:t>22-02-2019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EEF6-6ACA-4CC8-B82E-F2E353FFB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321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B9FF-05E2-4755-B237-9AF4C65E4A1C}" type="datetimeFigureOut">
              <a:rPr lang="en-IN" smtClean="0"/>
              <a:t>22-02-2019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EEF6-6ACA-4CC8-B82E-F2E353FFB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5404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B9FF-05E2-4755-B237-9AF4C65E4A1C}" type="datetimeFigureOut">
              <a:rPr lang="en-IN" smtClean="0"/>
              <a:t>22-02-2019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EEF6-6ACA-4CC8-B82E-F2E353FFB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9983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B9FF-05E2-4755-B237-9AF4C65E4A1C}" type="datetimeFigureOut">
              <a:rPr lang="en-IN" smtClean="0"/>
              <a:t>22-02-2019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EEF6-6ACA-4CC8-B82E-F2E353FFB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0832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B9FF-05E2-4755-B237-9AF4C65E4A1C}" type="datetimeFigureOut">
              <a:rPr lang="en-IN" smtClean="0"/>
              <a:t>22-02-2019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EEF6-6ACA-4CC8-B82E-F2E353FFB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0012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B9FF-05E2-4755-B237-9AF4C65E4A1C}" type="datetimeFigureOut">
              <a:rPr lang="en-IN" smtClean="0"/>
              <a:t>22-02-2019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EEF6-6ACA-4CC8-B82E-F2E353FFB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3673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B9FF-05E2-4755-B237-9AF4C65E4A1C}" type="datetimeFigureOut">
              <a:rPr lang="en-IN" smtClean="0"/>
              <a:t>22-02-2019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EEF6-6ACA-4CC8-B82E-F2E353FFB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0434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EB9FF-05E2-4755-B237-9AF4C65E4A1C}" type="datetimeFigureOut">
              <a:rPr lang="en-IN" smtClean="0"/>
              <a:t>22-02-2019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EEF6-6ACA-4CC8-B82E-F2E353FFB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6410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EB9FF-05E2-4755-B237-9AF4C65E4A1C}" type="datetimeFigureOut">
              <a:rPr lang="en-IN" smtClean="0"/>
              <a:t>22-02-2019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DEEF6-6ACA-4CC8-B82E-F2E353FFB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822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DENGUE CASE MANAGEMENT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BY</a:t>
            </a:r>
          </a:p>
          <a:p>
            <a:r>
              <a:rPr lang="en-US" sz="2200" dirty="0" smtClean="0"/>
              <a:t>DR K SARKAR</a:t>
            </a:r>
          </a:p>
          <a:p>
            <a:r>
              <a:rPr lang="en-US" sz="2200" dirty="0" smtClean="0"/>
              <a:t>RMO CUM CLINICAL TUTOR</a:t>
            </a:r>
          </a:p>
          <a:p>
            <a:r>
              <a:rPr lang="en-US" sz="2200" dirty="0" smtClean="0"/>
              <a:t>ID&amp;BG HOSPITAL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2101060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Physical examination- Assess: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N" dirty="0" smtClean="0"/>
              <a:t> Body weight [Fluid management depends on it]</a:t>
            </a:r>
          </a:p>
          <a:p>
            <a:r>
              <a:rPr lang="en-IN" dirty="0" smtClean="0"/>
              <a:t> Mental state</a:t>
            </a:r>
          </a:p>
          <a:p>
            <a:r>
              <a:rPr lang="en-IN" dirty="0" smtClean="0"/>
              <a:t> Hydration status; record of oral fluid and urine output</a:t>
            </a:r>
          </a:p>
          <a:p>
            <a:r>
              <a:rPr lang="en-IN" dirty="0" smtClean="0"/>
              <a:t> Temperature; also </a:t>
            </a:r>
            <a:r>
              <a:rPr lang="en-IN" dirty="0" err="1" smtClean="0"/>
              <a:t>notepulse</a:t>
            </a:r>
            <a:r>
              <a:rPr lang="en-IN" dirty="0" smtClean="0"/>
              <a:t> rate and BP (record in chart)</a:t>
            </a:r>
          </a:p>
          <a:p>
            <a:r>
              <a:rPr lang="en-IN" dirty="0" smtClean="0"/>
              <a:t> </a:t>
            </a:r>
            <a:r>
              <a:rPr lang="en-IN" dirty="0" err="1" smtClean="0"/>
              <a:t>Tachypnoea</a:t>
            </a:r>
            <a:r>
              <a:rPr lang="en-IN" dirty="0" smtClean="0"/>
              <a:t>/acidotic breathing/pleural effusion</a:t>
            </a:r>
          </a:p>
          <a:p>
            <a:r>
              <a:rPr lang="en-IN" dirty="0" smtClean="0"/>
              <a:t> Abdominal tenderness/hepatomegaly/ ascites</a:t>
            </a:r>
          </a:p>
          <a:p>
            <a:r>
              <a:rPr lang="en-IN" dirty="0" smtClean="0"/>
              <a:t> Rash and bleeding manifestations</a:t>
            </a:r>
          </a:p>
          <a:p>
            <a:r>
              <a:rPr lang="en-IN" dirty="0" smtClean="0"/>
              <a:t> Tourniquet test (repeat if previously negative or if there is no bleeding manifestation):</a:t>
            </a:r>
          </a:p>
          <a:p>
            <a:r>
              <a:rPr lang="en-IN" dirty="0" smtClean="0"/>
              <a:t>Keep pressure of the BP cuff between systolic &amp; diastolic BP. Wait for 5 </a:t>
            </a:r>
            <a:r>
              <a:rPr lang="en-IN" dirty="0" err="1" smtClean="0"/>
              <a:t>mins</a:t>
            </a:r>
            <a:r>
              <a:rPr lang="en-IN" dirty="0" smtClean="0"/>
              <a:t>. Test is positive if MORE THAN 10 petechial spots appear on 1 sq. inch skin in </a:t>
            </a:r>
            <a:r>
              <a:rPr lang="en-IN" dirty="0" err="1" smtClean="0"/>
              <a:t>cubital</a:t>
            </a:r>
            <a:r>
              <a:rPr lang="en-IN" dirty="0" smtClean="0"/>
              <a:t> area.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2553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INVESTIGATIONS: 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/>
              <a:t>CBC with </a:t>
            </a:r>
            <a:r>
              <a:rPr lang="en-IN" dirty="0" err="1" smtClean="0"/>
              <a:t>hematocrit</a:t>
            </a:r>
            <a:r>
              <a:rPr lang="en-IN" dirty="0" smtClean="0"/>
              <a:t> and platelet count.  </a:t>
            </a:r>
            <a:r>
              <a:rPr lang="en-IN" sz="2800" dirty="0" smtClean="0"/>
              <a:t>A</a:t>
            </a:r>
            <a:r>
              <a:rPr lang="en-IN" sz="2800" dirty="0"/>
              <a:t> </a:t>
            </a:r>
            <a:r>
              <a:rPr lang="en-IN" sz="2800" dirty="0" smtClean="0"/>
              <a:t>HCT value of MORE THAN 40% in female adults and children aged more than 12 years and more than 46% in male adults should raise the suspicion of plasma leakage.</a:t>
            </a:r>
          </a:p>
          <a:p>
            <a:r>
              <a:rPr lang="en-US" dirty="0" smtClean="0"/>
              <a:t>Blood for dengue NS1, IGM</a:t>
            </a:r>
          </a:p>
          <a:p>
            <a:pPr marL="0" indent="0">
              <a:buNone/>
            </a:pPr>
            <a:r>
              <a:rPr lang="en-IN" sz="2600" dirty="0" smtClean="0"/>
              <a:t>For confirmation of dengue infection, Government of India (</a:t>
            </a:r>
            <a:r>
              <a:rPr lang="en-IN" sz="2600" dirty="0" err="1" smtClean="0"/>
              <a:t>Gol</a:t>
            </a:r>
            <a:r>
              <a:rPr lang="en-IN" sz="2600" dirty="0" smtClean="0"/>
              <a:t>) recommends use of ELISA-based antigen detection test (NS1) for diagnosing the cases from the first day till the fifth day and antibody detection test </a:t>
            </a:r>
            <a:r>
              <a:rPr lang="en-IN" sz="2600" dirty="0" err="1" smtClean="0"/>
              <a:t>lgM</a:t>
            </a:r>
            <a:r>
              <a:rPr lang="en-IN" sz="2600" dirty="0" smtClean="0"/>
              <a:t> capture ELISA (MAC-ELISA) for diagnosing the cases after the fifth day of onset of fever.</a:t>
            </a:r>
            <a:endParaRPr lang="en-US" sz="2600" dirty="0" smtClean="0"/>
          </a:p>
          <a:p>
            <a:r>
              <a:rPr lang="en-US" dirty="0" smtClean="0"/>
              <a:t>Na, K, Urea, </a:t>
            </a:r>
            <a:r>
              <a:rPr lang="en-US" dirty="0" err="1" smtClean="0"/>
              <a:t>Creatinine</a:t>
            </a:r>
            <a:r>
              <a:rPr lang="en-US" dirty="0" smtClean="0"/>
              <a:t>, LFT.</a:t>
            </a:r>
          </a:p>
          <a:p>
            <a:r>
              <a:rPr lang="en-US" dirty="0" err="1" smtClean="0"/>
              <a:t>CxR</a:t>
            </a:r>
            <a:r>
              <a:rPr lang="en-US" dirty="0" smtClean="0"/>
              <a:t>, ABG, USG.</a:t>
            </a:r>
          </a:p>
        </p:txBody>
      </p:sp>
    </p:spTree>
    <p:extLst>
      <p:ext uri="{BB962C8B-B14F-4D97-AF65-F5344CB8AC3E}">
        <p14:creationId xmlns:p14="http://schemas.microsoft.com/office/powerpoint/2010/main" val="3564742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 smtClean="0"/>
              <a:t>TREAT IN ACCORDANCE WITH VITAL STATUS AND CLINICAL FEATURES OF THE PATIENT.</a:t>
            </a:r>
          </a:p>
          <a:p>
            <a:r>
              <a:rPr lang="en-IN" sz="2400" dirty="0" smtClean="0"/>
              <a:t>General Management of Dengue Fever (DF)</a:t>
            </a:r>
          </a:p>
          <a:p>
            <a:pPr marL="0" indent="0">
              <a:buNone/>
            </a:pPr>
            <a:r>
              <a:rPr lang="en-IN" sz="2400" dirty="0" smtClean="0"/>
              <a:t>i. Management of dengue fever is symptomatic and supportive</a:t>
            </a:r>
          </a:p>
          <a:p>
            <a:pPr marL="0" indent="0">
              <a:buNone/>
            </a:pPr>
            <a:r>
              <a:rPr lang="en-IN" sz="2400" dirty="0" smtClean="0"/>
              <a:t>ii. Bed rest is advisable during the acute phase.</a:t>
            </a:r>
          </a:p>
          <a:p>
            <a:pPr marL="0" indent="0">
              <a:buNone/>
            </a:pPr>
            <a:r>
              <a:rPr lang="en-IN" sz="2400" dirty="0" smtClean="0"/>
              <a:t>iii. Use cold/tepid sponging to keep temperature below 38.5° C.</a:t>
            </a:r>
          </a:p>
          <a:p>
            <a:pPr marL="0" indent="0">
              <a:buNone/>
            </a:pPr>
            <a:r>
              <a:rPr lang="en-IN" sz="2400" dirty="0" smtClean="0"/>
              <a:t>iv. Antipyretics may be used to lower the body temperature. Aspirin/NSAIDs like ibuprofen, </a:t>
            </a:r>
            <a:r>
              <a:rPr lang="en-IN" sz="2400" dirty="0" err="1" smtClean="0"/>
              <a:t>etc</a:t>
            </a:r>
            <a:r>
              <a:rPr lang="en-IN" sz="2400" dirty="0"/>
              <a:t> </a:t>
            </a:r>
            <a:r>
              <a:rPr lang="en-IN" sz="2400" dirty="0" smtClean="0"/>
              <a:t>should be avoided since it may cause gastritis, vomiting, </a:t>
            </a:r>
            <a:r>
              <a:rPr lang="en-IN" sz="2400" dirty="0" err="1" smtClean="0"/>
              <a:t>acidosis,platelet</a:t>
            </a:r>
            <a:r>
              <a:rPr lang="en-IN" sz="2400" dirty="0" smtClean="0"/>
              <a:t> dysfunction and severe bleeding. Do not even use combination of </a:t>
            </a:r>
            <a:r>
              <a:rPr lang="en-IN" sz="2400" dirty="0" err="1" smtClean="0"/>
              <a:t>paracetamol</a:t>
            </a:r>
            <a:r>
              <a:rPr lang="en-IN" sz="2400" dirty="0" smtClean="0"/>
              <a:t> plus above mentioned drugs.</a:t>
            </a:r>
          </a:p>
          <a:p>
            <a:r>
              <a:rPr lang="en-IN" sz="2400" dirty="0" err="1" smtClean="0"/>
              <a:t>Paracetamol</a:t>
            </a:r>
            <a:r>
              <a:rPr lang="en-IN" sz="2400" dirty="0" smtClean="0"/>
              <a:t> is preferable in the doses given below :</a:t>
            </a:r>
          </a:p>
          <a:p>
            <a:r>
              <a:rPr lang="en-IN" sz="2400" dirty="0" smtClean="0"/>
              <a:t>1-2 years: 60 -125 mg/dose 3-6 years: 125 mg/dose</a:t>
            </a:r>
          </a:p>
          <a:p>
            <a:r>
              <a:rPr lang="en-IN" sz="2400" dirty="0" smtClean="0"/>
              <a:t>7-12 years: 250 mg/dose Adult : 500 mg/dose</a:t>
            </a:r>
          </a:p>
          <a:p>
            <a:pPr marL="0" indent="0">
              <a:buNone/>
            </a:pPr>
            <a:r>
              <a:rPr lang="en-IN" sz="2400" dirty="0" smtClean="0"/>
              <a:t>v. Encourage oral intake to replace fluid loss from fever and vomiting.</a:t>
            </a:r>
          </a:p>
          <a:p>
            <a:pPr marL="0" indent="0">
              <a:buNone/>
            </a:pPr>
            <a:r>
              <a:rPr lang="en-IN" sz="2400" dirty="0" smtClean="0"/>
              <a:t>Antibiotics are not necessary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369507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55000" lnSpcReduction="20000"/>
          </a:bodyPr>
          <a:lstStyle/>
          <a:p>
            <a:r>
              <a:rPr lang="en-IN" dirty="0" smtClean="0"/>
              <a:t>Warning signs: Persistent high grade fever (38.5o C and above)</a:t>
            </a:r>
          </a:p>
          <a:p>
            <a:r>
              <a:rPr lang="en-IN" dirty="0" smtClean="0"/>
              <a:t>Any of the warning signs including sudden drop of temperature</a:t>
            </a:r>
          </a:p>
          <a:p>
            <a:r>
              <a:rPr lang="en-IN" dirty="0" smtClean="0"/>
              <a:t>Signs and symptoms  related to hypotension  (possible plasma leakage)	Dehydrated patient, unable to tolerate oral fluids</a:t>
            </a:r>
          </a:p>
          <a:p>
            <a:r>
              <a:rPr lang="en-IN" dirty="0" smtClean="0"/>
              <a:t>Dizziness or postural hypotension</a:t>
            </a:r>
          </a:p>
          <a:p>
            <a:r>
              <a:rPr lang="en-IN" dirty="0" smtClean="0"/>
              <a:t>Profuse perspiration, fainting, prostration during </a:t>
            </a:r>
            <a:r>
              <a:rPr lang="en-IN" dirty="0" err="1" smtClean="0"/>
              <a:t>defervescence</a:t>
            </a:r>
            <a:endParaRPr lang="en-IN" dirty="0" smtClean="0"/>
          </a:p>
          <a:p>
            <a:r>
              <a:rPr lang="en-IN" dirty="0" smtClean="0"/>
              <a:t>Hypotension or cold extremities</a:t>
            </a:r>
          </a:p>
          <a:p>
            <a:r>
              <a:rPr lang="en-IN" dirty="0" smtClean="0"/>
              <a:t>Difficulty in breathing/shortness of breath (deep sighing breaths)</a:t>
            </a:r>
          </a:p>
          <a:p>
            <a:r>
              <a:rPr lang="en-IN" dirty="0" smtClean="0"/>
              <a:t>Bleeding	Spontaneous bleeding, independent of the platelet count</a:t>
            </a:r>
          </a:p>
          <a:p>
            <a:r>
              <a:rPr lang="en-IN" dirty="0" smtClean="0"/>
              <a:t>Organ impairment	Renal, hepatic, neurological or cardiac</a:t>
            </a:r>
          </a:p>
          <a:p>
            <a:pPr marL="0" indent="0">
              <a:buNone/>
            </a:pPr>
            <a:r>
              <a:rPr lang="en-IN" dirty="0" smtClean="0"/>
              <a:t>− enlarged, tender liver, although not yet in shock</a:t>
            </a:r>
          </a:p>
          <a:p>
            <a:pPr marL="0" indent="0">
              <a:buNone/>
            </a:pPr>
            <a:r>
              <a:rPr lang="en-IN" dirty="0" smtClean="0"/>
              <a:t>− chest pain or respiratory distress, cyanosis</a:t>
            </a:r>
          </a:p>
          <a:p>
            <a:pPr marL="0" indent="0">
              <a:buNone/>
            </a:pPr>
            <a:r>
              <a:rPr lang="en-IN" dirty="0" smtClean="0"/>
              <a:t>Findings through further Investigations:  Rising haematocrit, Pleural effusion, ascites or asymptomatic gall-bladder thickening</a:t>
            </a:r>
          </a:p>
          <a:p>
            <a:r>
              <a:rPr lang="en-IN" dirty="0" smtClean="0"/>
              <a:t>Co-existing conditions:  Pregnancy</a:t>
            </a:r>
          </a:p>
          <a:p>
            <a:r>
              <a:rPr lang="en-IN" dirty="0" smtClean="0"/>
              <a:t>Co-morbid conditions:  such as diabetes mellitus, hypertension, peptic ulcer, haemolytic </a:t>
            </a:r>
            <a:r>
              <a:rPr lang="en-IN" dirty="0" err="1" smtClean="0"/>
              <a:t>anemias</a:t>
            </a:r>
            <a:r>
              <a:rPr lang="en-IN" dirty="0" smtClean="0"/>
              <a:t> and others</a:t>
            </a:r>
          </a:p>
          <a:p>
            <a:r>
              <a:rPr lang="en-IN" dirty="0" smtClean="0"/>
              <a:t>Overweight or obese (rapid venous access difficult in emergency)</a:t>
            </a:r>
          </a:p>
          <a:p>
            <a:r>
              <a:rPr lang="en-IN" dirty="0" smtClean="0"/>
              <a:t>Infancy or old age</a:t>
            </a:r>
          </a:p>
          <a:p>
            <a:r>
              <a:rPr lang="en-IN" dirty="0" smtClean="0"/>
              <a:t>Social circumstances: Living </a:t>
            </a:r>
            <a:r>
              <a:rPr lang="en-IN" dirty="0" err="1" smtClean="0"/>
              <a:t>aloneLiving</a:t>
            </a:r>
            <a:r>
              <a:rPr lang="en-IN" dirty="0" smtClean="0"/>
              <a:t> far from health facility</a:t>
            </a:r>
          </a:p>
          <a:p>
            <a:r>
              <a:rPr lang="en-IN" dirty="0" smtClean="0"/>
              <a:t>Without reliable means of transport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98743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71800"/>
            <a:ext cx="8229600" cy="1143000"/>
          </a:xfrm>
        </p:spPr>
        <p:txBody>
          <a:bodyPr/>
          <a:lstStyle/>
          <a:p>
            <a:r>
              <a:rPr lang="en-US" dirty="0" smtClean="0"/>
              <a:t>THANK YOU.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6218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PRESENTATION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After a incubation period of 5-7 days</a:t>
            </a:r>
          </a:p>
          <a:p>
            <a:r>
              <a:rPr lang="en-US" dirty="0" smtClean="0"/>
              <a:t>FEVER: </a:t>
            </a:r>
          </a:p>
          <a:p>
            <a:r>
              <a:rPr lang="en-US" dirty="0" smtClean="0"/>
              <a:t>BODYACHE along with headache, retro-orbital pain, myalgia, arthralgia.</a:t>
            </a:r>
          </a:p>
          <a:p>
            <a:r>
              <a:rPr lang="en-US" dirty="0" smtClean="0"/>
              <a:t>DIARRHEA mainly watery, self limiting</a:t>
            </a:r>
          </a:p>
          <a:p>
            <a:r>
              <a:rPr lang="en-US" dirty="0" smtClean="0"/>
              <a:t>INTRACTABLE VOMITTING with retching </a:t>
            </a:r>
          </a:p>
          <a:p>
            <a:r>
              <a:rPr lang="en-US" dirty="0" smtClean="0"/>
              <a:t>SUDDEN COLLAPSE may or may not be accompanied with dehydration.</a:t>
            </a:r>
          </a:p>
          <a:p>
            <a:r>
              <a:rPr lang="en-US" dirty="0" smtClean="0"/>
              <a:t>BLEEDING EPISODES: can be </a:t>
            </a:r>
            <a:r>
              <a:rPr lang="en-US" dirty="0" err="1" smtClean="0"/>
              <a:t>haematemesis</a:t>
            </a:r>
            <a:r>
              <a:rPr lang="en-US" dirty="0" smtClean="0"/>
              <a:t>, </a:t>
            </a:r>
            <a:r>
              <a:rPr lang="en-US" dirty="0" err="1" smtClean="0"/>
              <a:t>malena</a:t>
            </a:r>
            <a:r>
              <a:rPr lang="en-US" dirty="0" smtClean="0"/>
              <a:t>, gum bleeding, or from any other sites</a:t>
            </a:r>
          </a:p>
          <a:p>
            <a:pPr marL="0" indent="0">
              <a:buNone/>
            </a:pPr>
            <a:r>
              <a:rPr lang="en-IN" dirty="0" smtClean="0"/>
              <a:t>symptoms usually last for 2-7 days.</a:t>
            </a:r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33985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sz="2800" dirty="0" smtClean="0"/>
              <a:t>CRITICAL PHASE: </a:t>
            </a:r>
          </a:p>
          <a:p>
            <a:pPr marL="0" indent="0">
              <a:buNone/>
            </a:pPr>
            <a:r>
              <a:rPr lang="en-IN" sz="2000" dirty="0" smtClean="0"/>
              <a:t>-Usually after day 3 or as late as day 7 of fever</a:t>
            </a:r>
          </a:p>
          <a:p>
            <a:pPr marL="0" indent="0">
              <a:buNone/>
            </a:pPr>
            <a:r>
              <a:rPr lang="en-IN" sz="2000" dirty="0" smtClean="0"/>
              <a:t>-Patients without an increase in capillary permeability improve</a:t>
            </a:r>
          </a:p>
          <a:p>
            <a:pPr marL="0" indent="0">
              <a:buNone/>
            </a:pPr>
            <a:r>
              <a:rPr lang="en-IN" sz="2000" dirty="0" smtClean="0"/>
              <a:t>-Patients with increased capillary permeability, however, experience worsening of symptoms with the subsidence of high fever.</a:t>
            </a:r>
          </a:p>
          <a:p>
            <a:pPr marL="0" indent="0">
              <a:buNone/>
            </a:pPr>
            <a:r>
              <a:rPr lang="en-IN" sz="2000" dirty="0" smtClean="0"/>
              <a:t>-Warning signs usually precede the manifestations of shock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800" dirty="0" smtClean="0"/>
              <a:t>RECOVERY PHASE:</a:t>
            </a:r>
          </a:p>
          <a:p>
            <a:pPr marL="0" indent="0">
              <a:buNone/>
            </a:pPr>
            <a:r>
              <a:rPr lang="en-IN" sz="2000" dirty="0" smtClean="0"/>
              <a:t>Some may experience generalised pruritus.</a:t>
            </a:r>
          </a:p>
          <a:p>
            <a:pPr marL="0" indent="0">
              <a:buNone/>
            </a:pPr>
            <a:r>
              <a:rPr lang="en-IN" sz="2000" dirty="0" smtClean="0"/>
              <a:t>Respiratory distress from massive pleural effusion and ascites, pulmonary oedema or congestive heart failure may occur during the critical and/or recovery phases if excessive intravenous fluids have been administered.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3606270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Warning and danger signs and symptoms of dengue fever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47500" lnSpcReduction="20000"/>
          </a:bodyPr>
          <a:lstStyle/>
          <a:p>
            <a:r>
              <a:rPr lang="en-IN" dirty="0" smtClean="0"/>
              <a:t> Bleeding: epistaxis, scanty haemoptysis, </a:t>
            </a:r>
            <a:r>
              <a:rPr lang="en-IN" dirty="0" err="1" smtClean="0"/>
              <a:t>haematemesis</a:t>
            </a:r>
            <a:r>
              <a:rPr lang="en-IN" dirty="0" smtClean="0"/>
              <a:t>, gum bleeding, black coloured stools,</a:t>
            </a:r>
          </a:p>
          <a:p>
            <a:r>
              <a:rPr lang="en-IN" dirty="0" smtClean="0"/>
              <a:t>excessive menstrual bleeding, dark-coloured urine or haematuria.</a:t>
            </a:r>
          </a:p>
          <a:p>
            <a:r>
              <a:rPr lang="en-IN" dirty="0" smtClean="0"/>
              <a:t> Lethargy and/or restlessness, sudden behavioural changes.</a:t>
            </a:r>
          </a:p>
          <a:p>
            <a:r>
              <a:rPr lang="en-IN" dirty="0" smtClean="0"/>
              <a:t> Convulsions.</a:t>
            </a:r>
          </a:p>
          <a:p>
            <a:r>
              <a:rPr lang="en-IN" dirty="0" smtClean="0"/>
              <a:t> Difficulty in breathing or palpitation or breathlessness.</a:t>
            </a:r>
          </a:p>
          <a:p>
            <a:r>
              <a:rPr lang="en-IN" dirty="0" smtClean="0"/>
              <a:t> Persistent vomiting &gt;3 times a day.</a:t>
            </a:r>
          </a:p>
          <a:p>
            <a:r>
              <a:rPr lang="en-IN" dirty="0" smtClean="0"/>
              <a:t> Severe abdominal pain</a:t>
            </a:r>
          </a:p>
          <a:p>
            <a:r>
              <a:rPr lang="en-IN" dirty="0" smtClean="0"/>
              <a:t> Enlarged and/or tender liver</a:t>
            </a:r>
          </a:p>
          <a:p>
            <a:r>
              <a:rPr lang="en-IN" dirty="0" smtClean="0"/>
              <a:t> Clinical fluid accumulation.</a:t>
            </a:r>
          </a:p>
          <a:p>
            <a:r>
              <a:rPr lang="en-IN" dirty="0" smtClean="0"/>
              <a:t> Postural hypotension-dizziness.</a:t>
            </a:r>
          </a:p>
          <a:p>
            <a:r>
              <a:rPr lang="en-IN" dirty="0" smtClean="0"/>
              <a:t> Pale, cold clammy hands and feet.</a:t>
            </a:r>
          </a:p>
          <a:p>
            <a:r>
              <a:rPr lang="en-IN" dirty="0" smtClean="0"/>
              <a:t> Not able to drink and no urine output for 4-6 h/ urine output less than 0.5 ml/kg/h.</a:t>
            </a:r>
          </a:p>
          <a:p>
            <a:r>
              <a:rPr lang="en-IN" dirty="0" smtClean="0"/>
              <a:t> Rising HCT (&gt;45%)together with rapid fall in platelet count.</a:t>
            </a:r>
          </a:p>
          <a:p>
            <a:r>
              <a:rPr lang="en-IN" dirty="0" smtClean="0"/>
              <a:t> Metabolic acidosis.</a:t>
            </a:r>
          </a:p>
          <a:p>
            <a:r>
              <a:rPr lang="en-IN" dirty="0" smtClean="0"/>
              <a:t> Derangement of liver/ kidney function tests.</a:t>
            </a:r>
          </a:p>
          <a:p>
            <a:r>
              <a:rPr lang="en-IN" dirty="0" smtClean="0"/>
              <a:t> Pleural effusion/ ascites/ gall bladder oedema on imaging.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98749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MANAGEMENT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mtClean="0"/>
              <a:t>HISTORY: AGE, DURATION OF FEVER, DETAILED HISTORY OF EVOLUTION OF SYMTOMS, COMORBIDITIES, PAST HISTORY OF SIMILAR FEVER.</a:t>
            </a:r>
          </a:p>
          <a:p>
            <a:endParaRPr lang="en-US" smtClean="0"/>
          </a:p>
          <a:p>
            <a:r>
              <a:rPr lang="en-US" smtClean="0"/>
              <a:t>CLINICAL ASSESSMENT: </a:t>
            </a:r>
          </a:p>
          <a:p>
            <a:r>
              <a:rPr lang="en-US" smtClean="0"/>
              <a:t>FEBRILE PHASE</a:t>
            </a:r>
          </a:p>
          <a:p>
            <a:r>
              <a:rPr lang="en-US" smtClean="0"/>
              <a:t>-Fever of 2-7 days with facial flushing, skin erythema.</a:t>
            </a:r>
          </a:p>
          <a:p>
            <a:r>
              <a:rPr lang="en-IN" smtClean="0"/>
              <a:t>-After 2 to 3 days of high fever, anorexia and nausea, most patients may have varying degrees of dehydration and lethargy. </a:t>
            </a:r>
          </a:p>
          <a:p>
            <a:r>
              <a:rPr lang="en-IN" smtClean="0"/>
              <a:t>-Mild haemorrhagic manifestations such as petechiae and mucosal membrane bleeding (e.g., nose and gums)  along with easy bruising and bleeding at venipuncture sites may be seen.</a:t>
            </a:r>
          </a:p>
          <a:p>
            <a:r>
              <a:rPr lang="en-IN" smtClean="0"/>
              <a:t>-Massive vaginal bleeding (in women of childbearing age)</a:t>
            </a:r>
          </a:p>
          <a:p>
            <a:r>
              <a:rPr lang="en-US" smtClean="0"/>
              <a:t>-Epigastric pain with </a:t>
            </a:r>
            <a:r>
              <a:rPr lang="en-IN" smtClean="0"/>
              <a:t> </a:t>
            </a:r>
            <a:r>
              <a:rPr lang="en-US" smtClean="0"/>
              <a:t>gastrointestinal bleeding</a:t>
            </a:r>
          </a:p>
          <a:p>
            <a:r>
              <a:rPr lang="en-IN" smtClean="0"/>
              <a:t>-Children with dengue were more likely to report anorexia, nausea and vomiting. Symptoms of upper respiratory tract infections such as injected pharynx and enlarged tonsils can be there.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64811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 smtClean="0"/>
              <a:t>Clinical evaluation of the patients involves four steps-</a:t>
            </a:r>
          </a:p>
          <a:p>
            <a:r>
              <a:rPr lang="en-IN" dirty="0" smtClean="0"/>
              <a:t>1. History taking,</a:t>
            </a:r>
          </a:p>
          <a:p>
            <a:r>
              <a:rPr lang="en-IN" dirty="0" smtClean="0"/>
              <a:t>2. Clinical examination,</a:t>
            </a:r>
          </a:p>
          <a:p>
            <a:r>
              <a:rPr lang="en-IN" dirty="0" smtClean="0"/>
              <a:t>3. Investigations and</a:t>
            </a:r>
          </a:p>
          <a:p>
            <a:r>
              <a:rPr lang="en-IN" dirty="0" smtClean="0"/>
              <a:t>4. Diagnosis and assessment of disease phase and severity.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78740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 A patient’s history should include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IN" dirty="0" smtClean="0"/>
              <a:t>1.Date of onset of fever (date is preferable to the number of days of fever)</a:t>
            </a:r>
          </a:p>
          <a:p>
            <a:pPr marL="0" indent="0">
              <a:buNone/>
            </a:pPr>
            <a:r>
              <a:rPr lang="en-IN" dirty="0" smtClean="0"/>
              <a:t> Other symptoms and severity</a:t>
            </a:r>
          </a:p>
          <a:p>
            <a:r>
              <a:rPr lang="en-IN" dirty="0" smtClean="0"/>
              <a:t> Ask the 3 three golden questions:</a:t>
            </a:r>
          </a:p>
          <a:p>
            <a:r>
              <a:rPr lang="en-IN" dirty="0"/>
              <a:t> </a:t>
            </a:r>
            <a:r>
              <a:rPr lang="en-IN" dirty="0" smtClean="0"/>
              <a:t>Oral fluid intake-quantity and types of fluids</a:t>
            </a:r>
          </a:p>
          <a:p>
            <a:r>
              <a:rPr lang="en-IN" dirty="0"/>
              <a:t> </a:t>
            </a:r>
            <a:r>
              <a:rPr lang="en-IN" dirty="0" smtClean="0"/>
              <a:t>Urine output-quantify in terms of frequency and estimated volume and time of most recent voiding</a:t>
            </a:r>
          </a:p>
          <a:p>
            <a:r>
              <a:rPr lang="en-IN" dirty="0"/>
              <a:t> </a:t>
            </a:r>
            <a:r>
              <a:rPr lang="en-IN" dirty="0" smtClean="0"/>
              <a:t>Types of activities performed during this illness (e.g., can the patient go to school, work, market, </a:t>
            </a:r>
            <a:r>
              <a:rPr lang="en-IN" dirty="0" err="1" smtClean="0"/>
              <a:t>etc</a:t>
            </a:r>
            <a:r>
              <a:rPr lang="en-IN" dirty="0" smtClean="0"/>
              <a:t>?)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4479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IN" dirty="0" smtClean="0"/>
              <a:t>These questions, though not specific to dengue, give a good indication of patient’s hydration status and how well the patient copes with his illness.</a:t>
            </a:r>
          </a:p>
          <a:p>
            <a:r>
              <a:rPr lang="en-IN" dirty="0" smtClean="0"/>
              <a:t> Other fluid losses-such as vomiting or diarrhoea</a:t>
            </a:r>
          </a:p>
          <a:p>
            <a:r>
              <a:rPr lang="en-IN" dirty="0" smtClean="0"/>
              <a:t> Presence of warning signs, particularly after the first 72 h of fever</a:t>
            </a:r>
          </a:p>
          <a:p>
            <a:r>
              <a:rPr lang="en-IN" dirty="0" smtClean="0"/>
              <a:t> Family or </a:t>
            </a:r>
            <a:r>
              <a:rPr lang="en-IN" dirty="0" err="1" smtClean="0"/>
              <a:t>neighbor</a:t>
            </a:r>
            <a:r>
              <a:rPr lang="en-IN" dirty="0" smtClean="0"/>
              <a:t> having dengue or travel to dengue-endemic areas</a:t>
            </a:r>
          </a:p>
          <a:p>
            <a:r>
              <a:rPr lang="en-IN" dirty="0" smtClean="0"/>
              <a:t> Medications (including non-prescription or traditional medicine) in use</a:t>
            </a:r>
          </a:p>
          <a:p>
            <a:r>
              <a:rPr lang="en-IN" dirty="0" smtClean="0"/>
              <a:t> List of medications and the time they were last taken</a:t>
            </a:r>
          </a:p>
          <a:p>
            <a:r>
              <a:rPr lang="en-IN" dirty="0" smtClean="0"/>
              <a:t> Risk factors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88992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IN" dirty="0" smtClean="0"/>
              <a:t>RISK FACTORS: </a:t>
            </a:r>
            <a:r>
              <a:rPr lang="en-IN" dirty="0" err="1" smtClean="0"/>
              <a:t>Infants,Young</a:t>
            </a:r>
            <a:r>
              <a:rPr lang="en-IN" dirty="0" smtClean="0"/>
              <a:t> children, Pregnant women, Diabetes mellitus, Hypertension, Haemolytic conditions, Older persons, Obese patients.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14240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1115</Words>
  <Application>Microsoft Office PowerPoint</Application>
  <PresentationFormat>On-screen Show (4:3)</PresentationFormat>
  <Paragraphs>121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DENGUE CASE MANAGEMENT</vt:lpstr>
      <vt:lpstr>CLINICAL PRESENTATION</vt:lpstr>
      <vt:lpstr>PowerPoint Presentation</vt:lpstr>
      <vt:lpstr>Warning and danger signs and symptoms of dengue fever </vt:lpstr>
      <vt:lpstr>MANAGEMENT</vt:lpstr>
      <vt:lpstr>ASSESSMENT</vt:lpstr>
      <vt:lpstr> A patient’s history should include</vt:lpstr>
      <vt:lpstr>PowerPoint Presentation</vt:lpstr>
      <vt:lpstr>PowerPoint Presentation</vt:lpstr>
      <vt:lpstr>Physical examination- Assess: </vt:lpstr>
      <vt:lpstr>INVESTIGATIONS:  </vt:lpstr>
      <vt:lpstr>MANAGEMENT</vt:lpstr>
      <vt:lpstr>PowerPoint Presentation</vt:lpstr>
      <vt:lpstr>THANK YOU.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DENGUE CASE MANAGEMENT</dc:title>
  <dc:creator>Kity</dc:creator>
  <cp:lastModifiedBy>Kity</cp:lastModifiedBy>
  <cp:revision>12</cp:revision>
  <dcterms:created xsi:type="dcterms:W3CDTF">2019-02-22T03:06:14Z</dcterms:created>
  <dcterms:modified xsi:type="dcterms:W3CDTF">2019-02-22T09:00:53Z</dcterms:modified>
</cp:coreProperties>
</file>