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8" r:id="rId22"/>
    <p:sldId id="280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79" r:id="rId31"/>
    <p:sldId id="293" r:id="rId32"/>
    <p:sldId id="295" r:id="rId33"/>
    <p:sldId id="308" r:id="rId34"/>
    <p:sldId id="296" r:id="rId35"/>
    <p:sldId id="298" r:id="rId36"/>
    <p:sldId id="299" r:id="rId37"/>
    <p:sldId id="300" r:id="rId38"/>
    <p:sldId id="321" r:id="rId39"/>
    <p:sldId id="322" r:id="rId40"/>
    <p:sldId id="323" r:id="rId41"/>
    <p:sldId id="302" r:id="rId42"/>
    <p:sldId id="303" r:id="rId43"/>
    <p:sldId id="304" r:id="rId44"/>
    <p:sldId id="305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06" r:id="rId55"/>
    <p:sldId id="307" r:id="rId56"/>
    <p:sldId id="309" r:id="rId57"/>
    <p:sldId id="310" r:id="rId58"/>
    <p:sldId id="32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9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0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57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2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09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9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66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11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96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94F8-0CF8-497D-AE9A-0703DC0E624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235-2CFC-448D-9ABE-6211A28CD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02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DENGUE –A  Overview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857628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86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Pathology behind clinical feature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   </a:t>
            </a:r>
            <a:r>
              <a:rPr lang="en-US" dirty="0" err="1" smtClean="0">
                <a:solidFill>
                  <a:schemeClr val="accent1"/>
                </a:solidFill>
              </a:rPr>
              <a:t>Immuno</a:t>
            </a:r>
            <a:r>
              <a:rPr lang="en-US" dirty="0" smtClean="0">
                <a:solidFill>
                  <a:schemeClr val="accent1"/>
                </a:solidFill>
              </a:rPr>
              <a:t>- pathogenesis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Various mechanism are proposed to explain signs and symptoms such as,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-complex immune mechanism.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-T cell mediated antibodies  cross reactivity with vascular    endothelium.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-enhancing antibody ,complement and its product.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-Various soluble mediator including cytokines and chemokine's.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1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Contd</a:t>
            </a:r>
            <a:r>
              <a:rPr lang="en-US" dirty="0" smtClean="0">
                <a:solidFill>
                  <a:schemeClr val="accent1"/>
                </a:solidFill>
              </a:rPr>
              <a:t>….(pathology)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most </a:t>
            </a:r>
            <a:r>
              <a:rPr lang="en-US" dirty="0" err="1" smtClean="0">
                <a:solidFill>
                  <a:schemeClr val="accent1"/>
                </a:solidFill>
              </a:rPr>
              <a:t>favoured</a:t>
            </a:r>
            <a:r>
              <a:rPr lang="en-US" dirty="0" smtClean="0">
                <a:solidFill>
                  <a:schemeClr val="accent1"/>
                </a:solidFill>
              </a:rPr>
              <a:t> are virus strains enhancing antibodies and memory T cell in a secondary infection resulting ‘’cytokine tsunami’’.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Whatever the mechanism are, these ultimately target vascular endothelium, platelets and various organ.</a:t>
            </a:r>
          </a:p>
          <a:p>
            <a:pPr marL="0" indent="0" algn="just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These ultimately lead to </a:t>
            </a:r>
            <a:r>
              <a:rPr lang="en-US" dirty="0" err="1" smtClean="0">
                <a:solidFill>
                  <a:schemeClr val="accent1"/>
                </a:solidFill>
              </a:rPr>
              <a:t>vasculopathy</a:t>
            </a:r>
            <a:r>
              <a:rPr lang="en-US" dirty="0" smtClean="0">
                <a:solidFill>
                  <a:schemeClr val="accent1"/>
                </a:solidFill>
              </a:rPr>
              <a:t> and coagulopathy for the development of DHF/shock.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6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Capillary leakage and shock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Anti NS1 antibody act as a autoantibodies that cross react with platelets and non infectious endothelial cell which trigger the intracellular signaling leading to disturbance in capillary permeability.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Plasma leakage is caused by diffuse increase in capillary permeability and manifest as any combination of </a:t>
            </a:r>
            <a:r>
              <a:rPr lang="en-US" dirty="0" err="1" smtClean="0">
                <a:solidFill>
                  <a:schemeClr val="accent1"/>
                </a:solidFill>
              </a:rPr>
              <a:t>haemoconcentration</a:t>
            </a:r>
            <a:r>
              <a:rPr lang="en-US" dirty="0" smtClean="0">
                <a:solidFill>
                  <a:schemeClr val="accent1"/>
                </a:solidFill>
              </a:rPr>
              <a:t>, pleural effusion or ascites.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It usually become evident 3</a:t>
            </a:r>
            <a:r>
              <a:rPr lang="en-US" baseline="30000" dirty="0" smtClean="0">
                <a:solidFill>
                  <a:schemeClr val="accent1"/>
                </a:solidFill>
              </a:rPr>
              <a:t>rd</a:t>
            </a:r>
            <a:r>
              <a:rPr lang="en-US" dirty="0" smtClean="0">
                <a:solidFill>
                  <a:schemeClr val="accent1"/>
                </a:solidFill>
              </a:rPr>
              <a:t> to 7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day of illness and patients may be afebrile during this period.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2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Coagulopathy in dengue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Release of heparin </a:t>
            </a:r>
            <a:r>
              <a:rPr lang="en-US" dirty="0" err="1" smtClean="0">
                <a:solidFill>
                  <a:schemeClr val="accent1"/>
                </a:solidFill>
              </a:rPr>
              <a:t>sulphate</a:t>
            </a:r>
            <a:r>
              <a:rPr lang="en-US" dirty="0" smtClean="0">
                <a:solidFill>
                  <a:schemeClr val="accent1"/>
                </a:solidFill>
              </a:rPr>
              <a:t> or chondroitin </a:t>
            </a:r>
            <a:r>
              <a:rPr lang="en-US" dirty="0" err="1" smtClean="0">
                <a:solidFill>
                  <a:schemeClr val="accent1"/>
                </a:solidFill>
              </a:rPr>
              <a:t>sulphate</a:t>
            </a:r>
            <a:r>
              <a:rPr lang="en-US" dirty="0" smtClean="0">
                <a:solidFill>
                  <a:schemeClr val="accent1"/>
                </a:solidFill>
              </a:rPr>
              <a:t> (molecule similar in structure to heparin that can mimic in </a:t>
            </a:r>
            <a:r>
              <a:rPr lang="en-US" dirty="0" err="1" smtClean="0">
                <a:solidFill>
                  <a:schemeClr val="accent1"/>
                </a:solidFill>
              </a:rPr>
              <a:t>funtion</a:t>
            </a:r>
            <a:r>
              <a:rPr lang="en-US" dirty="0" smtClean="0">
                <a:solidFill>
                  <a:schemeClr val="accent1"/>
                </a:solidFill>
              </a:rPr>
              <a:t> as an anticoagulant) from the </a:t>
            </a:r>
            <a:r>
              <a:rPr lang="en-US" dirty="0" err="1" smtClean="0">
                <a:solidFill>
                  <a:schemeClr val="accent1"/>
                </a:solidFill>
              </a:rPr>
              <a:t>glycocalyx</a:t>
            </a:r>
            <a:r>
              <a:rPr lang="en-US" dirty="0" smtClean="0">
                <a:solidFill>
                  <a:schemeClr val="accent1"/>
                </a:solidFill>
              </a:rPr>
              <a:t>  contribute to coagulopathy.</a:t>
            </a:r>
          </a:p>
          <a:p>
            <a:pPr marL="0" indent="0" algn="just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An increase in activated partial </a:t>
            </a:r>
            <a:r>
              <a:rPr lang="en-US" dirty="0" err="1" smtClean="0">
                <a:solidFill>
                  <a:schemeClr val="accent1"/>
                </a:solidFill>
              </a:rPr>
              <a:t>thromboplastin</a:t>
            </a:r>
            <a:r>
              <a:rPr lang="en-US" dirty="0" smtClean="0">
                <a:solidFill>
                  <a:schemeClr val="accent1"/>
                </a:solidFill>
              </a:rPr>
              <a:t> time (</a:t>
            </a:r>
            <a:r>
              <a:rPr lang="en-US" dirty="0" err="1" smtClean="0">
                <a:solidFill>
                  <a:schemeClr val="accent1"/>
                </a:solidFill>
              </a:rPr>
              <a:t>aPTT</a:t>
            </a:r>
            <a:r>
              <a:rPr lang="en-US" dirty="0" smtClean="0">
                <a:solidFill>
                  <a:schemeClr val="accent1"/>
                </a:solidFill>
              </a:rPr>
              <a:t>) and reduction in fibrinogen concentration are fairly consistent findings.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2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Causes of bleeding in DF/DHF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Thrombocytopenia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Platelets dysfunction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Endothelial injury.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Decreased fibrinogen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/>
                </a:solidFill>
              </a:rPr>
              <a:t>Prothrombin</a:t>
            </a:r>
            <a:r>
              <a:rPr lang="en-US" dirty="0" smtClean="0">
                <a:solidFill>
                  <a:schemeClr val="accent1"/>
                </a:solidFill>
              </a:rPr>
              <a:t> complex deficiency.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Secondary liver involvement.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Activation of mononuclear phagocytes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0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"/>
            <a:ext cx="564315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752590"/>
            <a:ext cx="8321040" cy="17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2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7"/>
            <a:ext cx="8412480" cy="644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1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Undifferentiated dengue fever(UDF)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 primary dengue infection patient may develop only mild to moderate fever and it is often difficult to distinguish from other viral infection.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/>
                </a:solidFill>
              </a:rPr>
              <a:t>Maculopapular</a:t>
            </a:r>
            <a:r>
              <a:rPr lang="en-US" dirty="0" smtClean="0">
                <a:solidFill>
                  <a:schemeClr val="accent1"/>
                </a:solidFill>
              </a:rPr>
              <a:t> rash may or may not be appear during fever or </a:t>
            </a:r>
            <a:r>
              <a:rPr lang="en-US" dirty="0" err="1" smtClean="0">
                <a:solidFill>
                  <a:schemeClr val="accent1"/>
                </a:solidFill>
              </a:rPr>
              <a:t>defervescence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symptomps of DF may not be very distinguished and signs of bleeding or capillary leakage may be absent.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1"/>
            <a:ext cx="8778240" cy="41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2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Warning signs and symptoms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following signs and symptomps are indicator of  disease   progression and severity of DF/DHF/DSS.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Recurrent vomiting.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Minor bleeding from different site.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Abdominal pain/discomfort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breathlessness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Decrease urine output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High </a:t>
            </a:r>
            <a:r>
              <a:rPr lang="en-US" dirty="0" err="1" smtClean="0">
                <a:solidFill>
                  <a:schemeClr val="accent1"/>
                </a:solidFill>
              </a:rPr>
              <a:t>Hct</a:t>
            </a:r>
            <a:r>
              <a:rPr lang="en-US" dirty="0" smtClean="0">
                <a:solidFill>
                  <a:schemeClr val="accent1"/>
                </a:solidFill>
              </a:rPr>
              <a:t> ( &gt;45%)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Hypotension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Narrow pulse pressure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Cold clammy extremities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Rapid fall in platelet count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Pleural effusion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Ascites</a:t>
            </a:r>
            <a:endParaRPr lang="en-US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7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SCENARIO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GLOBAL SCENARIO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Although the full global burden of this disease is uncertain, every year hundred of thousand cases arises, among them 20000 lead to death. The loss of economy is 264 DALYs/million/yrs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NATIONAL SCENARIO-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the first case of dengue in </a:t>
            </a:r>
            <a:r>
              <a:rPr lang="en-US" dirty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ndia was  detected from Vellore district, Tamil Nadu. The first DHF outbreak at Calcutta(West Bengal) occurred in 1963.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/>
            <a:r>
              <a:rPr lang="en-US" dirty="0" smtClean="0">
                <a:solidFill>
                  <a:schemeClr val="accent1"/>
                </a:solidFill>
              </a:rPr>
              <a:t>Among all except  Lakshadweep state have reported dengue cases in last two decade.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High risk group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The following high risk group may have severe manifestation or complication with DF/DHF. Therefore these group of patients should be closely monitored.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Pregnancy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Elderly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Infants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Peptic ulcer disease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Hypertension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/>
                </a:solidFill>
              </a:rPr>
              <a:t>Pt</a:t>
            </a:r>
            <a:r>
              <a:rPr lang="en-US" dirty="0" smtClean="0">
                <a:solidFill>
                  <a:schemeClr val="accent1"/>
                </a:solidFill>
              </a:rPr>
              <a:t> is on anticoagulants, steroid, antiplatelet.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/>
                </a:solidFill>
              </a:rPr>
              <a:t>immunocompromised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2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Case definition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Probable DF/DHF:</a:t>
            </a:r>
          </a:p>
          <a:p>
            <a:pPr marL="0" indent="0">
              <a:buNone/>
            </a:pPr>
            <a:r>
              <a:rPr lang="en-US" sz="2000" dirty="0" smtClean="0"/>
              <a:t>A case compatible with clinical description of dengue fever during outbreak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" y="2514600"/>
            <a:ext cx="8835454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96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‘’Severe’’ dengue fever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Based on thrombocyte count , hematocrit, capillary leakage, bleeding and hypotension DHF has been divided into four grade.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Severe dengue  may be DHF grade 3 or 4 with or without  bleeding.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DHF grade 1 or 2 may be severe when presented  with significant bleeding or metabolic and electrolyte abnormalities.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During illness following organ involvement indicate high morbidity and mortality,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-hepatic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-renal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-cardiac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        -pulmonary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         -CNS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3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365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Clinical criteria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dirty="0" smtClean="0">
                <a:solidFill>
                  <a:schemeClr val="accent1"/>
                </a:solidFill>
              </a:rPr>
              <a:t>Clinical features of DF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An acute febrile illness of 2-7 days duration with two or more of the following manifestation: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-headache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-retro-orbital pain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-myalgia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-arthralgia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-rash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-hemorrhagic manifestation .              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Dengue </a:t>
            </a:r>
            <a:r>
              <a:rPr lang="en-US" dirty="0" err="1" smtClean="0">
                <a:solidFill>
                  <a:schemeClr val="accent1"/>
                </a:solidFill>
              </a:rPr>
              <a:t>haemorrhagic</a:t>
            </a:r>
            <a:r>
              <a:rPr lang="en-US" dirty="0" smtClean="0">
                <a:solidFill>
                  <a:schemeClr val="accent1"/>
                </a:solidFill>
              </a:rPr>
              <a:t> fever(DHF)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74"/>
            <a:ext cx="8229600" cy="432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89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Dengue shock syndrome (DSS)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All the above criteria for  DHF with features of circulatory failure evidenced by: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-rapid and weak pulse.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-narrow pulse pressure (&lt;20 mm of Hg)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-hypotension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-cold and clammy skin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-restlessness.</a:t>
            </a:r>
          </a:p>
        </p:txBody>
      </p:sp>
    </p:spTree>
    <p:extLst>
      <p:ext uri="{BB962C8B-B14F-4D97-AF65-F5344CB8AC3E}">
        <p14:creationId xmlns:p14="http://schemas.microsoft.com/office/powerpoint/2010/main" xmlns="" val="242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Natural course of dengue infection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The clinical course of illness passes through the following three phase: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Febrile phase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Critical phase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Convalescent phase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0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FEBRILE PHASE: 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onset of dengue fever is usually sudden rise of temperature which may be </a:t>
            </a:r>
            <a:r>
              <a:rPr lang="en-US" dirty="0" smtClean="0">
                <a:solidFill>
                  <a:schemeClr val="accent1"/>
                </a:solidFill>
              </a:rPr>
              <a:t>biphasic.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It usually </a:t>
            </a:r>
            <a:r>
              <a:rPr lang="en-US" dirty="0">
                <a:solidFill>
                  <a:schemeClr val="accent1"/>
                </a:solidFill>
              </a:rPr>
              <a:t>last for 2-7 days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Commonly associated with headache, flushing and rash.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Unusual hemorrhagic manifestation may be seen rarely  in  case with co-morbid illness.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6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Critical phase(leakage phase)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DF/DHF usually go through critical phase after 3 to 4 days of onset of fever.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Plasma leakage and high  </a:t>
            </a:r>
            <a:r>
              <a:rPr lang="en-US" dirty="0" err="1" smtClean="0">
                <a:solidFill>
                  <a:schemeClr val="accent1"/>
                </a:solidFill>
              </a:rPr>
              <a:t>haemoconcentration</a:t>
            </a:r>
            <a:r>
              <a:rPr lang="en-US" dirty="0" smtClean="0">
                <a:solidFill>
                  <a:schemeClr val="accent1"/>
                </a:solidFill>
              </a:rPr>
              <a:t> are documented and patients may develop hypotension.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Abnormal </a:t>
            </a:r>
            <a:r>
              <a:rPr lang="en-US" dirty="0" err="1" smtClean="0">
                <a:solidFill>
                  <a:schemeClr val="accent1"/>
                </a:solidFill>
              </a:rPr>
              <a:t>haemostasis</a:t>
            </a:r>
            <a:r>
              <a:rPr lang="en-US" dirty="0" smtClean="0">
                <a:solidFill>
                  <a:schemeClr val="accent1"/>
                </a:solidFill>
              </a:rPr>
              <a:t> and leakage of plasma lead to shock, bleeding, fluid accumulation in pleural and abdominal cavity.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Usually persist for 36-48 Hrs.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Convalescent phase(recovery phase)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During the recovery phase the ECF which was lost due to plasma leakage return back to circulatory system.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Usually occurs after 6-7 days of fever and last for 2-3 days.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 this phase signs and symptomps improve.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Organ involvement may prolong the recovery phase.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9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EPIDEMIOLOGY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Dengue is a mosquito borne viral disease.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It has shown to increase in some particular condition like-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-deficient water management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-improper water storage.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-stagnation of rain water.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-proliferation of vector breeding site.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the epidemiology of dengue virus depends upon a complex epidemiological factor, viz. host(man and mosquito), agent (virus), the environment (biotic and abiotic).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Expanded dengue syndrome (EDS)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Unusual manifestation of DF/DHF are commonly associated with co-morbidities and with various other co- infection. Clinical manifestation of EDS are as follows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8778240" cy="310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69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555599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42" y="1295400"/>
            <a:ext cx="88677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9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Laboratory diagnosis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Laboratory diagnosis can be carried out by one or more of the following test,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ELISA based NS1 antigen test.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/>
                </a:solidFill>
              </a:rPr>
              <a:t>IgM</a:t>
            </a:r>
            <a:r>
              <a:rPr lang="en-US" dirty="0" smtClean="0">
                <a:solidFill>
                  <a:schemeClr val="accent1"/>
                </a:solidFill>
              </a:rPr>
              <a:t> –capture enzyme linked </a:t>
            </a:r>
            <a:r>
              <a:rPr lang="en-US" dirty="0" err="1" smtClean="0">
                <a:solidFill>
                  <a:schemeClr val="accent1"/>
                </a:solidFill>
              </a:rPr>
              <a:t>immunosorbent</a:t>
            </a:r>
            <a:r>
              <a:rPr lang="en-US" dirty="0" smtClean="0">
                <a:solidFill>
                  <a:schemeClr val="accent1"/>
                </a:solidFill>
              </a:rPr>
              <a:t> assay (MAC-ELISA)Isolation of dengue virus.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Polymerase chain reaction (PCR).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err="1" smtClean="0">
                <a:solidFill>
                  <a:schemeClr val="accent1"/>
                </a:solidFill>
              </a:rPr>
              <a:t>IgG</a:t>
            </a:r>
            <a:r>
              <a:rPr lang="en-US" dirty="0" smtClean="0">
                <a:solidFill>
                  <a:schemeClr val="accent1"/>
                </a:solidFill>
              </a:rPr>
              <a:t>-ELISA.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Other serological test, </a:t>
            </a:r>
            <a:r>
              <a:rPr lang="en-US" dirty="0" err="1" smtClean="0">
                <a:solidFill>
                  <a:schemeClr val="accent1"/>
                </a:solidFill>
              </a:rPr>
              <a:t>eg</a:t>
            </a:r>
            <a:r>
              <a:rPr lang="en-US" dirty="0" smtClean="0">
                <a:solidFill>
                  <a:schemeClr val="accent1"/>
                </a:solidFill>
              </a:rPr>
              <a:t> complement fixation (CF), </a:t>
            </a:r>
            <a:r>
              <a:rPr lang="en-US" dirty="0" err="1" smtClean="0">
                <a:solidFill>
                  <a:schemeClr val="accent1"/>
                </a:solidFill>
              </a:rPr>
              <a:t>neutralisation</a:t>
            </a:r>
            <a:r>
              <a:rPr lang="en-US" dirty="0" smtClean="0">
                <a:solidFill>
                  <a:schemeClr val="accent1"/>
                </a:solidFill>
              </a:rPr>
              <a:t> test(NT)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7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for indoor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-</a:t>
            </a:r>
            <a:r>
              <a:rPr lang="en-US" sz="2000" dirty="0" smtClean="0"/>
              <a:t>          CBC with hematocrit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096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7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Clinical management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Management of dengue fever may vary depending upon the severity of illness.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patient who have simple fever without any complication or danger sign can be managed with symptomatic approach.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Those having warning signs and symptomps should be closely monitored for progression of disease. 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 with grade 3 /4 DHF ,bleeding, organ involvement  require aggressive management.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Patients may develop complication during later phase of fever (</a:t>
            </a:r>
            <a:r>
              <a:rPr lang="en-US" dirty="0" err="1" smtClean="0">
                <a:solidFill>
                  <a:schemeClr val="accent1"/>
                </a:solidFill>
              </a:rPr>
              <a:t>defervescence</a:t>
            </a:r>
            <a:r>
              <a:rPr lang="en-US" dirty="0" smtClean="0">
                <a:solidFill>
                  <a:schemeClr val="accent1"/>
                </a:solidFill>
              </a:rPr>
              <a:t>) or afebrile phage,  hence clinician should be careful to look for any danger signs 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During aggressive management , clinician should be concerned about volume overload also.</a:t>
            </a:r>
          </a:p>
        </p:txBody>
      </p:sp>
    </p:spTree>
    <p:extLst>
      <p:ext uri="{BB962C8B-B14F-4D97-AF65-F5344CB8AC3E}">
        <p14:creationId xmlns:p14="http://schemas.microsoft.com/office/powerpoint/2010/main" xmlns="" val="2127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Management during febrile phase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/>
                </a:solidFill>
              </a:rPr>
              <a:t>Paracetamol</a:t>
            </a:r>
            <a:r>
              <a:rPr lang="en-US" dirty="0" smtClean="0">
                <a:solidFill>
                  <a:schemeClr val="accent1"/>
                </a:solidFill>
              </a:rPr>
              <a:t> is recommended to keep temperature below 39 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Adequate fluid should be advised to the extent patients can tolerate. </a:t>
            </a:r>
            <a:r>
              <a:rPr lang="en-US" dirty="0" err="1" smtClean="0">
                <a:solidFill>
                  <a:schemeClr val="accent1"/>
                </a:solidFill>
              </a:rPr>
              <a:t>e.g</a:t>
            </a:r>
            <a:r>
              <a:rPr lang="en-US" dirty="0" smtClean="0">
                <a:solidFill>
                  <a:schemeClr val="accent1"/>
                </a:solidFill>
              </a:rPr>
              <a:t>- ORS, fruit juice, plain water.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Intravenous fluid should be administered if the patient vomiting persistently or refuse to feed.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Patients should be closely monitored for initial  sign of shock.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7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Management (DHF grade  1/2)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3600"/>
            <a:ext cx="914400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26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Management (DHF grade 3)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10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Management (DHF grade 4/DSS)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8676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7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contd</a:t>
            </a:r>
            <a:r>
              <a:rPr lang="en-US" dirty="0" smtClean="0">
                <a:solidFill>
                  <a:schemeClr val="accent1"/>
                </a:solidFill>
              </a:rPr>
              <a:t>….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743" y="1600200"/>
            <a:ext cx="65965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80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Contd.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During inter epidemic period the transmission remain low because of extremes of temperature and low relative humidity.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But during monsoons the environment become suitable for vector. The temperature range of 25 , relative humidity around 80% and innumerable small water collection result in high vector density.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0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Contd</a:t>
            </a:r>
            <a:r>
              <a:rPr lang="en-US" dirty="0" smtClean="0">
                <a:solidFill>
                  <a:schemeClr val="accent1"/>
                </a:solidFill>
              </a:rPr>
              <a:t>….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648" y="1600200"/>
            <a:ext cx="74947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3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Calculation of fluid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Amount of fluid to be given in 24 </a:t>
            </a:r>
            <a:r>
              <a:rPr lang="en-US" dirty="0" err="1" smtClean="0">
                <a:solidFill>
                  <a:schemeClr val="tx2"/>
                </a:solidFill>
              </a:rPr>
              <a:t>hrs</a:t>
            </a:r>
            <a:r>
              <a:rPr lang="en-US" dirty="0" smtClean="0">
                <a:solidFill>
                  <a:schemeClr val="tx2"/>
                </a:solidFill>
              </a:rPr>
              <a:t> is calculated by adding maintenance +5% dehydration, which is equivalent to 50ml/kg.</a:t>
            </a:r>
          </a:p>
          <a:p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hese should be given to maintain just intravascular volume and circulation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210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95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Intravenous fluid for resuscitation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There is no clear advantages of colloid over crystalloid in term of overall outcome.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However colloid is preferred  choice if the blood pressure has to be restored quickly.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Colloid have been shown to restore cardiac index and reduces the  hematocrit level faster than crystalloid in patients with intractable shock and pulse pressure less than 10 mm hg.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8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Indication of platelet transfusion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8"/>
            <a:ext cx="82296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10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Indication of blood transfusion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321040" cy="14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6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Dengue viral hepatitis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Hepatic involvement is commonly associated with pre-existing condition like chronic viral hepatitis, cirrhosis of liver or liver disease due to other cause.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Patients may develop HE, GI bleed, DSS, mild impairment of liver function.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Managed with hepatic failure regimen, fluid and blood transfusion.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If PT is prolonged IV vitamin  K1 may be given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23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Dengue myocarditis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Dengue infection may rarely causes myocarditis.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May be seen in presence of CAD, </a:t>
            </a:r>
            <a:r>
              <a:rPr lang="en-US" dirty="0" err="1" smtClean="0">
                <a:solidFill>
                  <a:schemeClr val="accent1"/>
                </a:solidFill>
              </a:rPr>
              <a:t>HTn</a:t>
            </a:r>
            <a:r>
              <a:rPr lang="en-US" dirty="0" smtClean="0">
                <a:solidFill>
                  <a:schemeClr val="accent1"/>
                </a:solidFill>
              </a:rPr>
              <a:t>, DM, </a:t>
            </a:r>
            <a:r>
              <a:rPr lang="en-US" dirty="0" err="1" smtClean="0">
                <a:solidFill>
                  <a:schemeClr val="accent1"/>
                </a:solidFill>
              </a:rPr>
              <a:t>valvular</a:t>
            </a:r>
            <a:r>
              <a:rPr lang="en-US" dirty="0" smtClean="0">
                <a:solidFill>
                  <a:schemeClr val="accent1"/>
                </a:solidFill>
              </a:rPr>
              <a:t> heart disease.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Patients may develop pulmonary edema due to improper fluid management.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 I</a:t>
            </a:r>
            <a:r>
              <a:rPr lang="en-US" dirty="0" smtClean="0">
                <a:solidFill>
                  <a:schemeClr val="accent1"/>
                </a:solidFill>
              </a:rPr>
              <a:t>n shock stage, it is difficult to manage because of myocardial </a:t>
            </a:r>
            <a:r>
              <a:rPr lang="en-US" dirty="0" err="1" smtClean="0">
                <a:solidFill>
                  <a:schemeClr val="accent1"/>
                </a:solidFill>
              </a:rPr>
              <a:t>dysfuntion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 may develop CCF and should be managed accordingly.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1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DF in Diabetes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Sometimes patients may develop severe complication when target organ are involved like </a:t>
            </a:r>
            <a:r>
              <a:rPr lang="en-US" dirty="0" err="1" smtClean="0">
                <a:solidFill>
                  <a:schemeClr val="accent1"/>
                </a:solidFill>
              </a:rPr>
              <a:t>vasculopathy</a:t>
            </a:r>
            <a:r>
              <a:rPr lang="en-US" dirty="0" smtClean="0">
                <a:solidFill>
                  <a:schemeClr val="accent1"/>
                </a:solidFill>
              </a:rPr>
              <a:t>, cardiomyopathy, </a:t>
            </a:r>
            <a:r>
              <a:rPr lang="en-US" dirty="0" err="1" smtClean="0">
                <a:solidFill>
                  <a:schemeClr val="accent1"/>
                </a:solidFill>
              </a:rPr>
              <a:t>HTn</a:t>
            </a:r>
            <a:r>
              <a:rPr lang="en-US" dirty="0" smtClean="0">
                <a:solidFill>
                  <a:schemeClr val="accent1"/>
                </a:solidFill>
              </a:rPr>
              <a:t>, nephropathy.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Blood sugar may become uncontrolled and sometimes insulin may require for better </a:t>
            </a:r>
            <a:r>
              <a:rPr lang="en-US" dirty="0" err="1" smtClean="0">
                <a:solidFill>
                  <a:schemeClr val="accent1"/>
                </a:solidFill>
              </a:rPr>
              <a:t>controll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6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Renal involvement in dengue fever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ATN may develop in DSS and may complicate AKI if fluid therapy is not initiated in time.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Urine output monitoring is very important to assess renal important.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Fluid intake should be closely monitored in case of AKI to avoid fluid overload and  pulmonary edema.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 may develop DHF in presence of diabetic nephropathy, hypertensive nephropathy or pre existing renal disease.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3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CNS involvement in DF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Altered sensorium may develop in dengue patients due to,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-shock (DSS)         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-electrolyte imbalance.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-hypoglycemia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-fluid overload.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Acute encephalopathy or encephalitis may be seen. Here dengue </a:t>
            </a:r>
            <a:r>
              <a:rPr lang="en-US" dirty="0" err="1" smtClean="0">
                <a:solidFill>
                  <a:schemeClr val="accent1"/>
                </a:solidFill>
              </a:rPr>
              <a:t>IgM</a:t>
            </a:r>
            <a:r>
              <a:rPr lang="en-US" dirty="0" smtClean="0">
                <a:solidFill>
                  <a:schemeClr val="accent1"/>
                </a:solidFill>
              </a:rPr>
              <a:t> in CSF can help to conform the diagnosis.                 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3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Dengue Virus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Dengue virus are categorized under genus </a:t>
            </a:r>
            <a:r>
              <a:rPr lang="en-US" dirty="0" err="1" smtClean="0">
                <a:solidFill>
                  <a:schemeClr val="accent1"/>
                </a:solidFill>
              </a:rPr>
              <a:t>flavivirus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These virus contain single stranded  RNA and small in size (50 nm).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There are four serotype, designated as  DENV-1, DENV-2, DENV-3 and DENV-4.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These serotype may be remain in circulation singly or more than one can be present at the same time.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Although all the serotype antigenic ally similar,  but they may elicit cross protection but for a short period.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Infection with any one serotype confers lifelong immunity to that virus serotype.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3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DF with co infection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</a:t>
            </a:r>
            <a:r>
              <a:rPr lang="en-US" dirty="0" smtClean="0">
                <a:solidFill>
                  <a:schemeClr val="accent1"/>
                </a:solidFill>
              </a:rPr>
              <a:t>DF  with TB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Patient may develop breathlessness, hemoptysis, pleural effusion, ARDS.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If patient is already on ATT, then should be closely monitored for development of such complication.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5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DF in HIV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Outcome of DF in AIDS patients is poor among patients having opportunistic infection and low CD4 count.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Multi organ failure is common and therefore high mortality.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Management should be undertaken with HIV specialist consultation.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8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DF with  malaria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Malaria should be excluded in the beginning as it has specific management.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Antimalarial treatment should be started as soon as possible to prevent complication.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2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Management of dengue in pregnancy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DF in pregnancy carries the  risk of more bleeding, LBW and premature outcome.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Pleural effusion, ascites, hypotension are commonly associated.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Pregnancy is a state of  hyper dynamic circulation, so fluid therapy should be carefully done.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Frequent platelet count, coagulation testing, regular BP and urine output monitoring should be performed during DF in pregnancy.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9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Vaccine in dengue infection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Till now no licensed vaccine available for dengue vaccine.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Several trial are ongoing in the world for the development of tetravalent dengue vaccine.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So far phase 3 trial of a recombinant live attenuated tetravalent dengue vaccine has completed in five Asian countries in children.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4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0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81200"/>
            <a:ext cx="80772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49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Contd</a:t>
            </a:r>
            <a:r>
              <a:rPr lang="en-US" dirty="0" smtClean="0">
                <a:solidFill>
                  <a:schemeClr val="accent1"/>
                </a:solidFill>
              </a:rPr>
              <a:t>…..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438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Criteria for discharge of patients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505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83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b="1" dirty="0" smtClean="0">
                <a:solidFill>
                  <a:schemeClr val="accent1"/>
                </a:solidFill>
              </a:rPr>
              <a:t>THANK YOU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8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Dengue virus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7" y="2210594"/>
            <a:ext cx="32861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85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Molecular epidemiology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four dengue virus serotype form a phylogenetic group and differ in nucleotide sequence from each other.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following genotype or subtype were detected within each serotype based on their phylogenetic analysis of genomic region in the envelope gene. 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                     -DENV-1:three.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-DENV-2:two( one non-human primate)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-DENV-3:four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-DENV-4:four(one non-human primate)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Contd..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The dengue virus genome is composed of three structural protein gene encoding,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-</a:t>
            </a:r>
            <a:r>
              <a:rPr lang="en-US" dirty="0" err="1" smtClean="0">
                <a:solidFill>
                  <a:schemeClr val="accent1"/>
                </a:solidFill>
              </a:rPr>
              <a:t>nucleocapsid</a:t>
            </a:r>
            <a:r>
              <a:rPr lang="en-US" dirty="0" smtClean="0">
                <a:solidFill>
                  <a:schemeClr val="accent1"/>
                </a:solidFill>
              </a:rPr>
              <a:t> core protein.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-a membrane associated protein.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          -an envelope protein.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Seven non structural (NS) protein, viz. NS1, NS2A, NS2B, NS3, NS4A,  NS4B and NS5.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However NS1 has been shown to interact with host immune system and known to evoke T cell response.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 dengue virus infection patients have measurable level  of NS1 protein, which are utilized as a diagnostic marker of infection.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vector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Dengue virus are transmitted from an infected person to other by the  bite of female </a:t>
            </a:r>
            <a:r>
              <a:rPr lang="en-US" dirty="0" err="1" smtClean="0">
                <a:solidFill>
                  <a:schemeClr val="accent1"/>
                </a:solidFill>
              </a:rPr>
              <a:t>Aedes</a:t>
            </a:r>
            <a:r>
              <a:rPr lang="en-US" dirty="0" smtClean="0">
                <a:solidFill>
                  <a:schemeClr val="accent1"/>
                </a:solidFill>
              </a:rPr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Ae</a:t>
            </a:r>
            <a:r>
              <a:rPr lang="en-US" dirty="0" smtClean="0">
                <a:solidFill>
                  <a:schemeClr val="accent1"/>
                </a:solidFill>
              </a:rPr>
              <a:t>.) mosquito.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 India </a:t>
            </a:r>
            <a:r>
              <a:rPr lang="en-US" dirty="0" err="1" smtClean="0">
                <a:solidFill>
                  <a:schemeClr val="accent1"/>
                </a:solidFill>
              </a:rPr>
              <a:t>Ae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r>
              <a:rPr lang="en-US" dirty="0" err="1" smtClean="0">
                <a:solidFill>
                  <a:schemeClr val="accent1"/>
                </a:solidFill>
              </a:rPr>
              <a:t>aegypti</a:t>
            </a:r>
            <a:r>
              <a:rPr lang="en-US" dirty="0" smtClean="0">
                <a:solidFill>
                  <a:schemeClr val="accent1"/>
                </a:solidFill>
              </a:rPr>
              <a:t> is the main vector in urban area. However </a:t>
            </a:r>
            <a:r>
              <a:rPr lang="en-US" dirty="0" err="1" smtClean="0">
                <a:solidFill>
                  <a:schemeClr val="accent1"/>
                </a:solidFill>
              </a:rPr>
              <a:t>Ae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r>
              <a:rPr lang="en-US" dirty="0" err="1" smtClean="0">
                <a:solidFill>
                  <a:schemeClr val="accent1"/>
                </a:solidFill>
              </a:rPr>
              <a:t>Albopictus</a:t>
            </a:r>
            <a:r>
              <a:rPr lang="en-US" dirty="0" smtClean="0">
                <a:solidFill>
                  <a:schemeClr val="accent1"/>
                </a:solidFill>
              </a:rPr>
              <a:t> also incriminated in many states.</a:t>
            </a:r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5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2252</Words>
  <Application>Microsoft Office PowerPoint</Application>
  <PresentationFormat>On-screen Show (4:3)</PresentationFormat>
  <Paragraphs>312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DENGUE –A  Overview</vt:lpstr>
      <vt:lpstr>SCENARIO</vt:lpstr>
      <vt:lpstr>EPIDEMIOLOGY</vt:lpstr>
      <vt:lpstr>Contd.</vt:lpstr>
      <vt:lpstr>Dengue Virus</vt:lpstr>
      <vt:lpstr>Dengue virus</vt:lpstr>
      <vt:lpstr>Molecular epidemiology</vt:lpstr>
      <vt:lpstr>Contd..</vt:lpstr>
      <vt:lpstr>vector</vt:lpstr>
      <vt:lpstr>Pathology behind clinical feature</vt:lpstr>
      <vt:lpstr>Contd….(pathology)</vt:lpstr>
      <vt:lpstr>Capillary leakage and shock</vt:lpstr>
      <vt:lpstr>Coagulopathy in dengue </vt:lpstr>
      <vt:lpstr>Causes of bleeding in DF/DHF</vt:lpstr>
      <vt:lpstr>Slide 15</vt:lpstr>
      <vt:lpstr>Slide 16</vt:lpstr>
      <vt:lpstr>Undifferentiated dengue fever(UDF)</vt:lpstr>
      <vt:lpstr>Slide 18</vt:lpstr>
      <vt:lpstr>Warning signs and symptoms</vt:lpstr>
      <vt:lpstr>High risk group</vt:lpstr>
      <vt:lpstr>Case definition</vt:lpstr>
      <vt:lpstr>‘’Severe’’ dengue fever</vt:lpstr>
      <vt:lpstr>Clinical criteria </vt:lpstr>
      <vt:lpstr>Dengue haemorrhagic fever(DHF)</vt:lpstr>
      <vt:lpstr>Dengue shock syndrome (DSS)</vt:lpstr>
      <vt:lpstr>Natural course of dengue infection</vt:lpstr>
      <vt:lpstr>FEBRILE PHASE:  </vt:lpstr>
      <vt:lpstr>Critical phase(leakage phase)</vt:lpstr>
      <vt:lpstr>Convalescent phase(recovery phase)</vt:lpstr>
      <vt:lpstr>Expanded dengue syndrome (EDS)</vt:lpstr>
      <vt:lpstr>Slide 31</vt:lpstr>
      <vt:lpstr>Laboratory diagnosis</vt:lpstr>
      <vt:lpstr>Investigation for indoor patient</vt:lpstr>
      <vt:lpstr>Clinical management</vt:lpstr>
      <vt:lpstr>Management during febrile phase</vt:lpstr>
      <vt:lpstr>Management (DHF grade  1/2)</vt:lpstr>
      <vt:lpstr>Management (DHF grade 3)</vt:lpstr>
      <vt:lpstr>Management (DHF grade 4/DSS)</vt:lpstr>
      <vt:lpstr>contd….</vt:lpstr>
      <vt:lpstr>Contd….</vt:lpstr>
      <vt:lpstr>Calculation of fluid</vt:lpstr>
      <vt:lpstr>Intravenous fluid for resuscitation</vt:lpstr>
      <vt:lpstr>Indication of platelet transfusion</vt:lpstr>
      <vt:lpstr>Indication of blood transfusion</vt:lpstr>
      <vt:lpstr>Dengue viral hepatitis</vt:lpstr>
      <vt:lpstr>Dengue myocarditis</vt:lpstr>
      <vt:lpstr>DF in Diabetes</vt:lpstr>
      <vt:lpstr>Renal involvement in dengue fever</vt:lpstr>
      <vt:lpstr>CNS involvement in DF</vt:lpstr>
      <vt:lpstr>DF with co infection</vt:lpstr>
      <vt:lpstr>DF in HIV</vt:lpstr>
      <vt:lpstr>DF with  malaria</vt:lpstr>
      <vt:lpstr>Management of dengue in pregnancy</vt:lpstr>
      <vt:lpstr>Vaccine in dengue infection</vt:lpstr>
      <vt:lpstr>Slide 55</vt:lpstr>
      <vt:lpstr>Contd…..</vt:lpstr>
      <vt:lpstr>Criteria for discharge of patients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DENGUE –A  Overview</dc:title>
  <dc:creator>debashish mondal</dc:creator>
  <cp:lastModifiedBy>Library</cp:lastModifiedBy>
  <cp:revision>84</cp:revision>
  <dcterms:created xsi:type="dcterms:W3CDTF">2017-12-04T17:02:55Z</dcterms:created>
  <dcterms:modified xsi:type="dcterms:W3CDTF">2019-02-27T06:41:27Z</dcterms:modified>
</cp:coreProperties>
</file>